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14630400" cy="8229600"/>
  <p:notesSz cx="8229600" cy="14630400"/>
  <p:embeddedFontLst>
    <p:embeddedFont>
      <p:font typeface="Raleway"/>
      <p:regular r:id="rId28"/>
    </p:embeddedFont>
    <p:embeddedFont>
      <p:font typeface="Raleway"/>
      <p:regular r:id="rId29"/>
    </p:embeddedFont>
    <p:embeddedFont>
      <p:font typeface="Raleway"/>
      <p:regular r:id="rId30"/>
    </p:embeddedFont>
    <p:embeddedFont>
      <p:font typeface="Raleway"/>
      <p:regular r:id="rId31"/>
    </p:embeddedFont>
    <p:embeddedFont>
      <p:font typeface="Roboto"/>
      <p:regular r:id="rId32"/>
    </p:embeddedFont>
    <p:embeddedFont>
      <p:font typeface="Roboto"/>
      <p:regular r:id="rId33"/>
    </p:embeddedFont>
    <p:embeddedFont>
      <p:font typeface="Roboto"/>
      <p:regular r:id="rId34"/>
    </p:embeddedFont>
    <p:embeddedFont>
      <p:font typeface="Roboto"/>
      <p:regular r:id="rId35"/>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28" Type="http://schemas.openxmlformats.org/officeDocument/2006/relationships/font" Target="fonts/font1.fntdata"/><Relationship Id="rId29" Type="http://schemas.openxmlformats.org/officeDocument/2006/relationships/font" Target="fonts/font2.fntdata"/><Relationship Id="rId30" Type="http://schemas.openxmlformats.org/officeDocument/2006/relationships/font" Target="fonts/font3.fntdata"/><Relationship Id="rId31" Type="http://schemas.openxmlformats.org/officeDocument/2006/relationships/font" Target="fonts/font4.fntdata"/><Relationship Id="rId32" Type="http://schemas.openxmlformats.org/officeDocument/2006/relationships/font" Target="fonts/font5.fntdata"/><Relationship Id="rId33" Type="http://schemas.openxmlformats.org/officeDocument/2006/relationships/font" Target="fonts/font6.fntdata"/><Relationship Id="rId34" Type="http://schemas.openxmlformats.org/officeDocument/2006/relationships/font" Target="fonts/font7.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0-1.png"/><Relationship Id="rId3"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1-1.png"/><Relationship Id="rId3"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2-1.png"/><Relationship Id="rId3"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3-1.png"/><Relationship Id="rId3"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4-1.png"/><Relationship Id="rId3"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5-1.png"/><Relationship Id="rId3"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6-1.png"/><Relationship Id="rId3"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7-1.png"/><Relationship Id="rId3"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8-1.png"/><Relationship Id="rId3"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19-1.png"/><Relationship Id="rId3"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2-1.png"/><Relationship Id="rId3"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0-1.png"/><Relationship Id="rId3"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1-1.png"/><Relationship Id="rId3"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22-1.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3-1.png"/><Relationship Id="rId3"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4-1.png"/><Relationship Id="rId3"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5-1.png"/><Relationship Id="rId3"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6-1.png"/><Relationship Id="rId3"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7-1.png"/><Relationship Id="rId3"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8-1.png"/><Relationship Id="rId3"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gamma.app/?utm_source=made-with-gamma" TargetMode="External"/><Relationship Id="rId1" Type="http://schemas.openxmlformats.org/officeDocument/2006/relationships/image" Target="../media/image-1009-1.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lide 1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lide 1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lide 1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1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1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1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1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19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20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2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CECF3"/>
          </a:solidFill>
          <a:ln/>
        </p:spPr>
      </p:sp>
      <p:sp>
        <p:nvSpPr>
          <p:cNvPr id="3" name="Shape 1"/>
          <p:cNvSpPr/>
          <p:nvPr/>
        </p:nvSpPr>
        <p:spPr>
          <a:xfrm>
            <a:off x="0" y="0"/>
            <a:ext cx="14630400" cy="8229600"/>
          </a:xfrm>
          <a:prstGeom prst="rect">
            <a:avLst/>
          </a:prstGeom>
          <a:solidFill>
            <a:srgbClr val="FFFFFF">
              <a:alpha val="95000"/>
            </a:srgbClr>
          </a:solidFill>
          <a:ln/>
        </p:spPr>
      </p:sp>
      <p:pic>
        <p:nvPicPr>
          <p:cNvPr id="4" name="Image 0" descr="preencoded.png">
            <a:hlinkClick r:id="rId2" tooltip=""/>
          </p:cNvPr>
          <p:cNvPicPr>
            <a:picLocks noChangeAspect="1"/>
          </p:cNvPicPr>
          <p:nvPr/>
        </p:nvPicPr>
        <p:blipFill>
          <a:blip r:embed="rId1"/>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2.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2.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3.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4.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png"/><Relationship Id="rId2" Type="http://schemas.openxmlformats.org/officeDocument/2006/relationships/slideLayout" Target="../slideLayouts/slideLayout19.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png"/><Relationship Id="rId2" Type="http://schemas.openxmlformats.org/officeDocument/2006/relationships/slideLayout" Target="../slideLayouts/slideLayout21.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png"/><Relationship Id="rId2" Type="http://schemas.openxmlformats.org/officeDocument/2006/relationships/image" Target="../media/image-21-2.png"/><Relationship Id="rId3" Type="http://schemas.openxmlformats.org/officeDocument/2006/relationships/image" Target="../media/image-21-3.png"/><Relationship Id="rId4" Type="http://schemas.openxmlformats.org/officeDocument/2006/relationships/image" Target="../media/image-21-4.png"/><Relationship Id="rId5" Type="http://schemas.openxmlformats.org/officeDocument/2006/relationships/slideLayout" Target="../slideLayouts/slideLayout22.xml"/><Relationship Id="rId6"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4.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slideLayout" Target="../slideLayouts/slideLayout7.xml"/><Relationship Id="rId6"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9.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0.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549718"/>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TÜBİTAK Ar-Ge Projesi: Akıllı Tristör Modülü</a:t>
            </a:r>
            <a:endParaRPr lang="en-US" sz="3900" dirty="0"/>
          </a:p>
        </p:txBody>
      </p:sp>
      <p:sp>
        <p:nvSpPr>
          <p:cNvPr id="4" name="Text 1"/>
          <p:cNvSpPr/>
          <p:nvPr/>
        </p:nvSpPr>
        <p:spPr>
          <a:xfrm>
            <a:off x="793790" y="3087529"/>
            <a:ext cx="7556421"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Kapasitif Yükler İçin Gelişmiş Koruma Fonksiyonlarıyla Donatılmış Yeni Nesil Akıllı Tristör Modülü Geliştirilmesi</a:t>
            </a:r>
            <a:endParaRPr lang="en-US" sz="1550" dirty="0"/>
          </a:p>
        </p:txBody>
      </p:sp>
      <p:sp>
        <p:nvSpPr>
          <p:cNvPr id="5" name="Text 2"/>
          <p:cNvSpPr/>
          <p:nvPr/>
        </p:nvSpPr>
        <p:spPr>
          <a:xfrm>
            <a:off x="793790" y="3945850"/>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Firma:</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Elektrolojik Enerji Teknolojileri Ltd.</a:t>
            </a:r>
            <a:endParaRPr lang="en-US" sz="1550" dirty="0"/>
          </a:p>
        </p:txBody>
      </p:sp>
      <p:sp>
        <p:nvSpPr>
          <p:cNvPr id="6" name="Text 3"/>
          <p:cNvSpPr/>
          <p:nvPr/>
        </p:nvSpPr>
        <p:spPr>
          <a:xfrm>
            <a:off x="793790" y="4486632"/>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Proje No:</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3250382</a:t>
            </a:r>
            <a:endParaRPr lang="en-US" sz="1550" dirty="0"/>
          </a:p>
        </p:txBody>
      </p:sp>
      <p:sp>
        <p:nvSpPr>
          <p:cNvPr id="7" name="Text 4"/>
          <p:cNvSpPr/>
          <p:nvPr/>
        </p:nvSpPr>
        <p:spPr>
          <a:xfrm>
            <a:off x="793790" y="5027414"/>
            <a:ext cx="7556421"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Sunum Tarihi: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Temmuz 2025</a:t>
            </a:r>
            <a:endParaRPr lang="en-US" sz="1550" dirty="0"/>
          </a:p>
        </p:txBody>
      </p:sp>
      <p:pic>
        <p:nvPicPr>
          <p:cNvPr id="8" name="Image 1" descr="preencoded.png">    </p:cNvPr>
          <p:cNvPicPr>
            <a:picLocks noChangeAspect="1"/>
          </p:cNvPicPr>
          <p:nvPr/>
        </p:nvPicPr>
        <p:blipFill>
          <a:blip r:embed="rId2"/>
          <a:stretch>
            <a:fillRect/>
          </a:stretch>
        </p:blipFill>
        <p:spPr>
          <a:xfrm>
            <a:off x="3455908" y="5696903"/>
            <a:ext cx="1190030" cy="793790"/>
          </a:xfrm>
          <a:prstGeom prst="rect">
            <a:avLst/>
          </a:prstGeom>
        </p:spPr>
      </p:pic>
      <p:pic>
        <p:nvPicPr>
          <p:cNvPr id="9" name="Image 2" descr="preencoded.png">    </p:cNvPr>
          <p:cNvPicPr>
            <a:picLocks noChangeAspect="1"/>
          </p:cNvPicPr>
          <p:nvPr/>
        </p:nvPicPr>
        <p:blipFill>
          <a:blip r:embed="rId3"/>
          <a:stretch>
            <a:fillRect/>
          </a:stretch>
        </p:blipFill>
        <p:spPr>
          <a:xfrm>
            <a:off x="4804648" y="5696903"/>
            <a:ext cx="883444" cy="7937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20660" y="359092"/>
            <a:ext cx="5529858" cy="406837"/>
          </a:xfrm>
          <a:prstGeom prst="rect">
            <a:avLst/>
          </a:prstGeom>
          <a:noFill/>
          <a:ln/>
        </p:spPr>
        <p:txBody>
          <a:bodyPr wrap="none" lIns="0" tIns="0" rIns="0" bIns="0" rtlCol="0" anchor="t"/>
          <a:lstStyle/>
          <a:p>
            <a:pPr algn="l" indent="0" marL="0">
              <a:lnSpc>
                <a:spcPts val="3200"/>
              </a:lnSpc>
              <a:buNone/>
            </a:pPr>
            <a:r>
              <a:rPr lang="en-US" sz="2550" dirty="0">
                <a:solidFill>
                  <a:srgbClr val="1B1B27"/>
                </a:solidFill>
                <a:latin typeface="Raleway" pitchFamily="34" charset="0"/>
                <a:ea typeface="Raleway" pitchFamily="34" charset="-122"/>
                <a:cs typeface="Raleway" pitchFamily="34" charset="-120"/>
              </a:rPr>
              <a:t>THYRICON SMART -Teknik Diyagram</a:t>
            </a:r>
            <a:endParaRPr lang="en-US" sz="2550" dirty="0"/>
          </a:p>
        </p:txBody>
      </p:sp>
      <p:pic>
        <p:nvPicPr>
          <p:cNvPr id="3" name="Image 0" descr="preencoded.png">    </p:cNvPr>
          <p:cNvPicPr>
            <a:picLocks noChangeAspect="1"/>
          </p:cNvPicPr>
          <p:nvPr/>
        </p:nvPicPr>
        <p:blipFill>
          <a:blip r:embed="rId1"/>
          <a:stretch>
            <a:fillRect/>
          </a:stretch>
        </p:blipFill>
        <p:spPr>
          <a:xfrm>
            <a:off x="520660" y="1026200"/>
            <a:ext cx="8555474" cy="684430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250275"/>
            <a:ext cx="7556421" cy="1240155"/>
          </a:xfrm>
          <a:prstGeom prst="rect">
            <a:avLst/>
          </a:prstGeom>
          <a:noFill/>
          <a:ln/>
        </p:spPr>
        <p:txBody>
          <a:bodyPr wrap="squar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Üzerinde Çalışılacak Olan Teknik/Teknolojik Problemler</a:t>
            </a:r>
            <a:endParaRPr lang="en-US" sz="3900" dirty="0"/>
          </a:p>
        </p:txBody>
      </p:sp>
      <p:sp>
        <p:nvSpPr>
          <p:cNvPr id="4" name="Shape 1"/>
          <p:cNvSpPr/>
          <p:nvPr/>
        </p:nvSpPr>
        <p:spPr>
          <a:xfrm>
            <a:off x="793790" y="2788087"/>
            <a:ext cx="446484" cy="446484"/>
          </a:xfrm>
          <a:prstGeom prst="roundRect">
            <a:avLst>
              <a:gd name="adj" fmla="val 18670"/>
            </a:avLst>
          </a:prstGeom>
          <a:solidFill>
            <a:srgbClr val="E1E1EA"/>
          </a:solidFill>
          <a:ln w="7620">
            <a:solidFill>
              <a:srgbClr val="C7C7D0"/>
            </a:solidFill>
            <a:prstDash val="solid"/>
          </a:ln>
        </p:spPr>
      </p:sp>
      <p:sp>
        <p:nvSpPr>
          <p:cNvPr id="5" name="Text 2"/>
          <p:cNvSpPr/>
          <p:nvPr/>
        </p:nvSpPr>
        <p:spPr>
          <a:xfrm>
            <a:off x="1438632" y="2856309"/>
            <a:ext cx="418147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Koruma Algoritmaları Optimizasyonu</a:t>
            </a:r>
            <a:endParaRPr lang="en-US" sz="1950" dirty="0"/>
          </a:p>
        </p:txBody>
      </p:sp>
      <p:sp>
        <p:nvSpPr>
          <p:cNvPr id="6" name="Text 3"/>
          <p:cNvSpPr/>
          <p:nvPr/>
        </p:nvSpPr>
        <p:spPr>
          <a:xfrm>
            <a:off x="1438632" y="3285530"/>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Aşırı akım, gerilim dalgalanmaları ve THD değişimlerini gerçek zamanlı izleyerek doğru koruma kararları verecek algoritmaların geliştirilmesi.</a:t>
            </a:r>
            <a:endParaRPr lang="en-US" sz="1550" dirty="0"/>
          </a:p>
        </p:txBody>
      </p:sp>
      <p:sp>
        <p:nvSpPr>
          <p:cNvPr id="7" name="Shape 4"/>
          <p:cNvSpPr/>
          <p:nvPr/>
        </p:nvSpPr>
        <p:spPr>
          <a:xfrm>
            <a:off x="793790" y="4317444"/>
            <a:ext cx="446484" cy="446484"/>
          </a:xfrm>
          <a:prstGeom prst="roundRect">
            <a:avLst>
              <a:gd name="adj" fmla="val 18670"/>
            </a:avLst>
          </a:prstGeom>
          <a:solidFill>
            <a:srgbClr val="E1E1EA"/>
          </a:solidFill>
          <a:ln w="7620">
            <a:solidFill>
              <a:srgbClr val="C7C7D0"/>
            </a:solidFill>
            <a:prstDash val="solid"/>
          </a:ln>
        </p:spPr>
      </p:sp>
      <p:sp>
        <p:nvSpPr>
          <p:cNvPr id="8" name="Text 5"/>
          <p:cNvSpPr/>
          <p:nvPr/>
        </p:nvSpPr>
        <p:spPr>
          <a:xfrm>
            <a:off x="1438632" y="4385667"/>
            <a:ext cx="4081939"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Kapasitör Sığası İzleme Metodolojisi</a:t>
            </a:r>
            <a:endParaRPr lang="en-US" sz="1950" dirty="0"/>
          </a:p>
        </p:txBody>
      </p:sp>
      <p:sp>
        <p:nvSpPr>
          <p:cNvPr id="9" name="Text 6"/>
          <p:cNvSpPr/>
          <p:nvPr/>
        </p:nvSpPr>
        <p:spPr>
          <a:xfrm>
            <a:off x="1438632" y="4814888"/>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Kapasitör boşalma sürelerinden ve yük karakteristiklerinden faydalanarak kapasite kaybını hassas şekilde tespit edecek yöntemlerin geliştirilmesi.</a:t>
            </a:r>
            <a:endParaRPr lang="en-US" sz="1550" dirty="0"/>
          </a:p>
        </p:txBody>
      </p:sp>
      <p:sp>
        <p:nvSpPr>
          <p:cNvPr id="10" name="Shape 7"/>
          <p:cNvSpPr/>
          <p:nvPr/>
        </p:nvSpPr>
        <p:spPr>
          <a:xfrm>
            <a:off x="793790" y="5846802"/>
            <a:ext cx="446484" cy="446484"/>
          </a:xfrm>
          <a:prstGeom prst="roundRect">
            <a:avLst>
              <a:gd name="adj" fmla="val 18670"/>
            </a:avLst>
          </a:prstGeom>
          <a:solidFill>
            <a:srgbClr val="E1E1EA"/>
          </a:solidFill>
          <a:ln w="7620">
            <a:solidFill>
              <a:srgbClr val="C7C7D0"/>
            </a:solidFill>
            <a:prstDash val="solid"/>
          </a:ln>
        </p:spPr>
      </p:sp>
      <p:sp>
        <p:nvSpPr>
          <p:cNvPr id="11" name="Text 8"/>
          <p:cNvSpPr/>
          <p:nvPr/>
        </p:nvSpPr>
        <p:spPr>
          <a:xfrm>
            <a:off x="1438632" y="5915025"/>
            <a:ext cx="3139083"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Modüler Yapı Entegrasyonu</a:t>
            </a:r>
            <a:endParaRPr lang="en-US" sz="1950" dirty="0"/>
          </a:p>
        </p:txBody>
      </p:sp>
      <p:sp>
        <p:nvSpPr>
          <p:cNvPr id="12" name="Text 9"/>
          <p:cNvSpPr/>
          <p:nvPr/>
        </p:nvSpPr>
        <p:spPr>
          <a:xfrm>
            <a:off x="1438632" y="6344245"/>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Farklı modüllerin birbiriyle uyumlu çalışmasını sağlayacak haberleşme protokollerinin ve veri akış mimarisinin oluşturulması.</a:t>
            </a:r>
            <a:endParaRPr lang="en-US" sz="15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697111" y="479227"/>
            <a:ext cx="12039243" cy="544711"/>
          </a:xfrm>
          <a:prstGeom prst="rect">
            <a:avLst/>
          </a:prstGeom>
          <a:noFill/>
          <a:ln/>
        </p:spPr>
        <p:txBody>
          <a:bodyPr wrap="none" lIns="0" tIns="0" rIns="0" bIns="0" rtlCol="0" anchor="t"/>
          <a:lstStyle/>
          <a:p>
            <a:pPr algn="l" indent="0" marL="0">
              <a:lnSpc>
                <a:spcPts val="4250"/>
              </a:lnSpc>
              <a:buNone/>
            </a:pPr>
            <a:r>
              <a:rPr lang="en-US" sz="3400" dirty="0">
                <a:solidFill>
                  <a:srgbClr val="1B1B27"/>
                </a:solidFill>
                <a:latin typeface="Raleway" pitchFamily="34" charset="0"/>
                <a:ea typeface="Raleway" pitchFamily="34" charset="-122"/>
                <a:cs typeface="Raleway" pitchFamily="34" charset="-120"/>
              </a:rPr>
              <a:t>Firmanın Ar-Ge Çalışmalarına Katkısı ve Ticarileşme Stratejisi</a:t>
            </a:r>
            <a:endParaRPr lang="en-US" sz="3400" dirty="0"/>
          </a:p>
        </p:txBody>
      </p:sp>
      <p:sp>
        <p:nvSpPr>
          <p:cNvPr id="3" name="Text 1"/>
          <p:cNvSpPr/>
          <p:nvPr/>
        </p:nvSpPr>
        <p:spPr>
          <a:xfrm>
            <a:off x="697111" y="1459468"/>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1B1B27"/>
                </a:solidFill>
                <a:latin typeface="Raleway" pitchFamily="34" charset="0"/>
                <a:ea typeface="Raleway" pitchFamily="34" charset="-122"/>
                <a:cs typeface="Raleway" pitchFamily="34" charset="-120"/>
              </a:rPr>
              <a:t>Firmanın Katkısı</a:t>
            </a:r>
            <a:endParaRPr lang="en-US" sz="1700" dirty="0"/>
          </a:p>
        </p:txBody>
      </p:sp>
      <p:sp>
        <p:nvSpPr>
          <p:cNvPr id="4" name="Text 2"/>
          <p:cNvSpPr/>
          <p:nvPr/>
        </p:nvSpPr>
        <p:spPr>
          <a:xfrm>
            <a:off x="697111" y="1905952"/>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3C3939"/>
                </a:solidFill>
                <a:latin typeface="Roboto" pitchFamily="34" charset="0"/>
                <a:ea typeface="Roboto" pitchFamily="34" charset="-122"/>
                <a:cs typeface="Roboto" pitchFamily="34" charset="-120"/>
              </a:rPr>
              <a:t>Mevcut tristör teknolojisi bilgi birikimi</a:t>
            </a:r>
            <a:endParaRPr lang="en-US" sz="1350" dirty="0"/>
          </a:p>
        </p:txBody>
      </p:sp>
      <p:sp>
        <p:nvSpPr>
          <p:cNvPr id="5" name="Text 3"/>
          <p:cNvSpPr/>
          <p:nvPr/>
        </p:nvSpPr>
        <p:spPr>
          <a:xfrm>
            <a:off x="697111" y="2245757"/>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3C3939"/>
                </a:solidFill>
                <a:latin typeface="Roboto" pitchFamily="34" charset="0"/>
                <a:ea typeface="Roboto" pitchFamily="34" charset="-122"/>
                <a:cs typeface="Roboto" pitchFamily="34" charset="-120"/>
              </a:rPr>
              <a:t>Elektronik tasarım ve üretim altyapısı</a:t>
            </a:r>
            <a:endParaRPr lang="en-US" sz="1350" dirty="0"/>
          </a:p>
        </p:txBody>
      </p:sp>
      <p:sp>
        <p:nvSpPr>
          <p:cNvPr id="6" name="Text 4"/>
          <p:cNvSpPr/>
          <p:nvPr/>
        </p:nvSpPr>
        <p:spPr>
          <a:xfrm>
            <a:off x="697111" y="2585561"/>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3C3939"/>
                </a:solidFill>
                <a:latin typeface="Roboto" pitchFamily="34" charset="0"/>
                <a:ea typeface="Roboto" pitchFamily="34" charset="-122"/>
                <a:cs typeface="Roboto" pitchFamily="34" charset="-120"/>
              </a:rPr>
              <a:t>Endüstriyel müşteri ağı ve uygulama deneyimi</a:t>
            </a:r>
            <a:endParaRPr lang="en-US" sz="1350" dirty="0"/>
          </a:p>
        </p:txBody>
      </p:sp>
      <p:sp>
        <p:nvSpPr>
          <p:cNvPr id="7" name="Text 5"/>
          <p:cNvSpPr/>
          <p:nvPr/>
        </p:nvSpPr>
        <p:spPr>
          <a:xfrm>
            <a:off x="697111" y="2925366"/>
            <a:ext cx="6405563" cy="278844"/>
          </a:xfrm>
          <a:prstGeom prst="rect">
            <a:avLst/>
          </a:prstGeom>
          <a:noFill/>
          <a:ln/>
        </p:spPr>
        <p:txBody>
          <a:bodyPr wrap="none" lIns="0" tIns="0" rIns="0" bIns="0" rtlCol="0" anchor="t"/>
          <a:lstStyle/>
          <a:p>
            <a:pPr algn="l" marL="342900" indent="-342900">
              <a:lnSpc>
                <a:spcPts val="2150"/>
              </a:lnSpc>
              <a:buSzPct val="100000"/>
              <a:buChar char="•"/>
            </a:pPr>
            <a:r>
              <a:rPr lang="en-US" sz="1350" dirty="0">
                <a:solidFill>
                  <a:srgbClr val="3C3939"/>
                </a:solidFill>
                <a:latin typeface="Roboto" pitchFamily="34" charset="0"/>
                <a:ea typeface="Roboto" pitchFamily="34" charset="-122"/>
                <a:cs typeface="Roboto" pitchFamily="34" charset="-120"/>
              </a:rPr>
              <a:t>Yazılım geliştirme ekibi ve IoT platformu</a:t>
            </a:r>
            <a:endParaRPr lang="en-US" sz="1350" dirty="0"/>
          </a:p>
        </p:txBody>
      </p:sp>
      <p:sp>
        <p:nvSpPr>
          <p:cNvPr id="8" name="Text 6"/>
          <p:cNvSpPr/>
          <p:nvPr/>
        </p:nvSpPr>
        <p:spPr>
          <a:xfrm>
            <a:off x="697111" y="3378398"/>
            <a:ext cx="2178606" cy="272296"/>
          </a:xfrm>
          <a:prstGeom prst="rect">
            <a:avLst/>
          </a:prstGeom>
          <a:noFill/>
          <a:ln/>
        </p:spPr>
        <p:txBody>
          <a:bodyPr wrap="none" lIns="0" tIns="0" rIns="0" bIns="0" rtlCol="0" anchor="t"/>
          <a:lstStyle/>
          <a:p>
            <a:pPr algn="l" indent="0" marL="0">
              <a:lnSpc>
                <a:spcPts val="2100"/>
              </a:lnSpc>
              <a:buNone/>
            </a:pPr>
            <a:r>
              <a:rPr lang="en-US" sz="1700" dirty="0">
                <a:solidFill>
                  <a:srgbClr val="1B1B27"/>
                </a:solidFill>
                <a:latin typeface="Raleway" pitchFamily="34" charset="0"/>
                <a:ea typeface="Raleway" pitchFamily="34" charset="-122"/>
                <a:cs typeface="Raleway" pitchFamily="34" charset="-120"/>
              </a:rPr>
              <a:t>Ticarileşme Stratejisi</a:t>
            </a:r>
            <a:endParaRPr lang="en-US" sz="1700" dirty="0"/>
          </a:p>
        </p:txBody>
      </p:sp>
      <p:sp>
        <p:nvSpPr>
          <p:cNvPr id="9" name="Text 7"/>
          <p:cNvSpPr/>
          <p:nvPr/>
        </p:nvSpPr>
        <p:spPr>
          <a:xfrm>
            <a:off x="697111" y="3824883"/>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1"/>
            </a:pPr>
            <a:r>
              <a:rPr lang="en-US" sz="1350" dirty="0">
                <a:solidFill>
                  <a:srgbClr val="3C3939"/>
                </a:solidFill>
                <a:latin typeface="Roboto" pitchFamily="34" charset="0"/>
                <a:ea typeface="Roboto" pitchFamily="34" charset="-122"/>
                <a:cs typeface="Roboto" pitchFamily="34" charset="-120"/>
              </a:rPr>
              <a:t>3 farklı sanayi tesisinde pilot uygulama</a:t>
            </a:r>
            <a:endParaRPr lang="en-US" sz="1350" dirty="0"/>
          </a:p>
        </p:txBody>
      </p:sp>
      <p:sp>
        <p:nvSpPr>
          <p:cNvPr id="10" name="Text 8"/>
          <p:cNvSpPr/>
          <p:nvPr/>
        </p:nvSpPr>
        <p:spPr>
          <a:xfrm>
            <a:off x="697111" y="4164687"/>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2"/>
            </a:pPr>
            <a:r>
              <a:rPr lang="en-US" sz="1350" dirty="0">
                <a:solidFill>
                  <a:srgbClr val="3C3939"/>
                </a:solidFill>
                <a:latin typeface="Roboto" pitchFamily="34" charset="0"/>
                <a:ea typeface="Roboto" pitchFamily="34" charset="-122"/>
                <a:cs typeface="Roboto" pitchFamily="34" charset="-120"/>
              </a:rPr>
              <a:t>Lisanslama ve marka tescili</a:t>
            </a:r>
            <a:endParaRPr lang="en-US" sz="1350" dirty="0"/>
          </a:p>
        </p:txBody>
      </p:sp>
      <p:sp>
        <p:nvSpPr>
          <p:cNvPr id="11" name="Text 9"/>
          <p:cNvSpPr/>
          <p:nvPr/>
        </p:nvSpPr>
        <p:spPr>
          <a:xfrm>
            <a:off x="697111" y="4504492"/>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3"/>
            </a:pPr>
            <a:r>
              <a:rPr lang="en-US" sz="1350" dirty="0">
                <a:solidFill>
                  <a:srgbClr val="3C3939"/>
                </a:solidFill>
                <a:latin typeface="Roboto" pitchFamily="34" charset="0"/>
                <a:ea typeface="Roboto" pitchFamily="34" charset="-122"/>
                <a:cs typeface="Roboto" pitchFamily="34" charset="-120"/>
              </a:rPr>
              <a:t>Üretim altyapısının kurulması</a:t>
            </a:r>
            <a:endParaRPr lang="en-US" sz="1350" dirty="0"/>
          </a:p>
        </p:txBody>
      </p:sp>
      <p:sp>
        <p:nvSpPr>
          <p:cNvPr id="12" name="Text 10"/>
          <p:cNvSpPr/>
          <p:nvPr/>
        </p:nvSpPr>
        <p:spPr>
          <a:xfrm>
            <a:off x="697111" y="4844296"/>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4"/>
            </a:pPr>
            <a:r>
              <a:rPr lang="en-US" sz="1350" dirty="0">
                <a:solidFill>
                  <a:srgbClr val="3C3939"/>
                </a:solidFill>
                <a:latin typeface="Roboto" pitchFamily="34" charset="0"/>
                <a:ea typeface="Roboto" pitchFamily="34" charset="-122"/>
                <a:cs typeface="Roboto" pitchFamily="34" charset="-120"/>
              </a:rPr>
              <a:t>Distribütör kanalının oluşturulması</a:t>
            </a:r>
            <a:endParaRPr lang="en-US" sz="1350" dirty="0"/>
          </a:p>
        </p:txBody>
      </p:sp>
      <p:sp>
        <p:nvSpPr>
          <p:cNvPr id="13" name="Text 11"/>
          <p:cNvSpPr/>
          <p:nvPr/>
        </p:nvSpPr>
        <p:spPr>
          <a:xfrm>
            <a:off x="697111" y="5184100"/>
            <a:ext cx="6405563" cy="278844"/>
          </a:xfrm>
          <a:prstGeom prst="rect">
            <a:avLst/>
          </a:prstGeom>
          <a:noFill/>
          <a:ln/>
        </p:spPr>
        <p:txBody>
          <a:bodyPr wrap="none" lIns="0" tIns="0" rIns="0" bIns="0" rtlCol="0" anchor="t"/>
          <a:lstStyle/>
          <a:p>
            <a:pPr algn="l" marL="342900" indent="-342900">
              <a:lnSpc>
                <a:spcPts val="2150"/>
              </a:lnSpc>
              <a:buSzPct val="100000"/>
              <a:buFont typeface="+mj-lt"/>
              <a:buAutoNum type="arabicPeriod" startAt="5"/>
            </a:pPr>
            <a:r>
              <a:rPr lang="en-US" sz="1350" dirty="0">
                <a:solidFill>
                  <a:srgbClr val="3C3939"/>
                </a:solidFill>
                <a:latin typeface="Roboto" pitchFamily="34" charset="0"/>
                <a:ea typeface="Roboto" pitchFamily="34" charset="-122"/>
                <a:cs typeface="Roboto" pitchFamily="34" charset="-120"/>
              </a:rPr>
              <a:t>Yurtdışı pazarlara açılım (Orta Doğu, Kuzey Afrika)</a:t>
            </a:r>
            <a:endParaRPr lang="en-US" sz="1350" dirty="0"/>
          </a:p>
        </p:txBody>
      </p:sp>
      <p:pic>
        <p:nvPicPr>
          <p:cNvPr id="14" name="Image 0" descr="preencoded.png">    </p:cNvPr>
          <p:cNvPicPr>
            <a:picLocks noChangeAspect="1"/>
          </p:cNvPicPr>
          <p:nvPr/>
        </p:nvPicPr>
        <p:blipFill>
          <a:blip r:embed="rId1"/>
          <a:stretch>
            <a:fillRect/>
          </a:stretch>
        </p:blipFill>
        <p:spPr>
          <a:xfrm>
            <a:off x="7535347" y="1481257"/>
            <a:ext cx="6405563" cy="640556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793790" y="2384584"/>
            <a:ext cx="9330809"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İthalatın Azaltılması ve İhracat Potansiyeli</a:t>
            </a:r>
            <a:endParaRPr lang="en-US" sz="3900" dirty="0"/>
          </a:p>
        </p:txBody>
      </p:sp>
      <p:pic>
        <p:nvPicPr>
          <p:cNvPr id="3" name="Image 0" descr="preencoded.png">    </p:cNvPr>
          <p:cNvPicPr>
            <a:picLocks noChangeAspect="1"/>
          </p:cNvPicPr>
          <p:nvPr/>
        </p:nvPicPr>
        <p:blipFill>
          <a:blip r:embed="rId1"/>
          <a:stretch>
            <a:fillRect/>
          </a:stretch>
        </p:blipFill>
        <p:spPr>
          <a:xfrm>
            <a:off x="793790" y="3401497"/>
            <a:ext cx="496133" cy="496133"/>
          </a:xfrm>
          <a:prstGeom prst="rect">
            <a:avLst/>
          </a:prstGeom>
        </p:spPr>
      </p:pic>
      <p:sp>
        <p:nvSpPr>
          <p:cNvPr id="4" name="Text 1"/>
          <p:cNvSpPr/>
          <p:nvPr/>
        </p:nvSpPr>
        <p:spPr>
          <a:xfrm>
            <a:off x="793790"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İthal İkamesi</a:t>
            </a:r>
            <a:endParaRPr lang="en-US" sz="1950" dirty="0"/>
          </a:p>
        </p:txBody>
      </p:sp>
      <p:sp>
        <p:nvSpPr>
          <p:cNvPr id="5" name="Text 2"/>
          <p:cNvSpPr/>
          <p:nvPr/>
        </p:nvSpPr>
        <p:spPr>
          <a:xfrm>
            <a:off x="793790" y="4574858"/>
            <a:ext cx="6397347"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Akıllı tristör modülümüz, yüksek maliyetli yurt dışı çözümlerin yerine geçerek stratejik bağımsızlığımızı artıracak ve yerli üretimi teşvik ederek ülke ekonomisine doğrudan katkı sağlayacaktır.</a:t>
            </a:r>
            <a:endParaRPr lang="en-US" sz="1550" dirty="0"/>
          </a:p>
        </p:txBody>
      </p:sp>
      <p:pic>
        <p:nvPicPr>
          <p:cNvPr id="6" name="Image 1" descr="preencoded.png">    </p:cNvPr>
          <p:cNvPicPr>
            <a:picLocks noChangeAspect="1"/>
          </p:cNvPicPr>
          <p:nvPr/>
        </p:nvPicPr>
        <p:blipFill>
          <a:blip r:embed="rId2"/>
          <a:stretch>
            <a:fillRect/>
          </a:stretch>
        </p:blipFill>
        <p:spPr>
          <a:xfrm>
            <a:off x="7439144" y="3401497"/>
            <a:ext cx="496133" cy="496133"/>
          </a:xfrm>
          <a:prstGeom prst="rect">
            <a:avLst/>
          </a:prstGeom>
        </p:spPr>
      </p:pic>
      <p:sp>
        <p:nvSpPr>
          <p:cNvPr id="7" name="Text 3"/>
          <p:cNvSpPr/>
          <p:nvPr/>
        </p:nvSpPr>
        <p:spPr>
          <a:xfrm>
            <a:off x="7439144" y="414563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Küresel Pazarlar</a:t>
            </a:r>
            <a:endParaRPr lang="en-US" sz="1950" dirty="0"/>
          </a:p>
        </p:txBody>
      </p:sp>
      <p:sp>
        <p:nvSpPr>
          <p:cNvPr id="8" name="Text 4"/>
          <p:cNvSpPr/>
          <p:nvPr/>
        </p:nvSpPr>
        <p:spPr>
          <a:xfrm>
            <a:off x="7439144" y="4574858"/>
            <a:ext cx="6397466" cy="127015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Üstün performansı ve enerji verimliliği sayesinde ürünümüz, başta Orta Doğu ve Kuzey Afrika olmak üzere uluslararası pazarlarda önemli bir ihracat potansiyeline sahiptir. Yeni iş birlikleri ve gelir akışları yaratacaktır.</a:t>
            </a:r>
            <a:endParaRPr lang="en-US" sz="15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793790" y="1403271"/>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 Çıktısının Oluşturacağı Katma Değer ve Verimlilik Artışı</a:t>
            </a:r>
            <a:endParaRPr lang="en-US" sz="3900" dirty="0"/>
          </a:p>
        </p:txBody>
      </p:sp>
      <p:sp>
        <p:nvSpPr>
          <p:cNvPr id="3" name="Shape 1"/>
          <p:cNvSpPr/>
          <p:nvPr/>
        </p:nvSpPr>
        <p:spPr>
          <a:xfrm>
            <a:off x="793790" y="3040261"/>
            <a:ext cx="6422231" cy="1793796"/>
          </a:xfrm>
          <a:prstGeom prst="roundRect">
            <a:avLst>
              <a:gd name="adj" fmla="val 4647"/>
            </a:avLst>
          </a:prstGeom>
          <a:solidFill>
            <a:srgbClr val="E1E1EA"/>
          </a:solidFill>
          <a:ln w="7620">
            <a:solidFill>
              <a:srgbClr val="C7C7D0"/>
            </a:solidFill>
            <a:prstDash val="solid"/>
          </a:ln>
        </p:spPr>
      </p:sp>
      <p:sp>
        <p:nvSpPr>
          <p:cNvPr id="4" name="Text 2"/>
          <p:cNvSpPr/>
          <p:nvPr/>
        </p:nvSpPr>
        <p:spPr>
          <a:xfrm>
            <a:off x="999768" y="3246239"/>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Ekonomik Katkı</a:t>
            </a:r>
            <a:endParaRPr lang="en-US" sz="1950" dirty="0"/>
          </a:p>
        </p:txBody>
      </p:sp>
      <p:sp>
        <p:nvSpPr>
          <p:cNvPr id="5" name="Text 3"/>
          <p:cNvSpPr/>
          <p:nvPr/>
        </p:nvSpPr>
        <p:spPr>
          <a:xfrm>
            <a:off x="999768" y="3675459"/>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Yerli üretimle yüksek maliyetli ithal çözümlere olan bağımlılığı azaltarak ülke ekonomisine doğrudan döviz tasarrufu sağlayacaktır.</a:t>
            </a:r>
            <a:endParaRPr lang="en-US" sz="1550" dirty="0"/>
          </a:p>
        </p:txBody>
      </p:sp>
      <p:sp>
        <p:nvSpPr>
          <p:cNvPr id="6" name="Shape 4"/>
          <p:cNvSpPr/>
          <p:nvPr/>
        </p:nvSpPr>
        <p:spPr>
          <a:xfrm>
            <a:off x="7414379" y="3040261"/>
            <a:ext cx="6422231" cy="1793796"/>
          </a:xfrm>
          <a:prstGeom prst="roundRect">
            <a:avLst>
              <a:gd name="adj" fmla="val 4647"/>
            </a:avLst>
          </a:prstGeom>
          <a:solidFill>
            <a:srgbClr val="E1E1EA"/>
          </a:solidFill>
          <a:ln w="7620">
            <a:solidFill>
              <a:srgbClr val="C7C7D0"/>
            </a:solidFill>
            <a:prstDash val="solid"/>
          </a:ln>
        </p:spPr>
      </p:sp>
      <p:sp>
        <p:nvSpPr>
          <p:cNvPr id="7" name="Text 5"/>
          <p:cNvSpPr/>
          <p:nvPr/>
        </p:nvSpPr>
        <p:spPr>
          <a:xfrm>
            <a:off x="7620357" y="3246239"/>
            <a:ext cx="2545794"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Operasyonel Verimlilik</a:t>
            </a:r>
            <a:endParaRPr lang="en-US" sz="1950" dirty="0"/>
          </a:p>
        </p:txBody>
      </p:sp>
      <p:sp>
        <p:nvSpPr>
          <p:cNvPr id="8" name="Text 6"/>
          <p:cNvSpPr/>
          <p:nvPr/>
        </p:nvSpPr>
        <p:spPr>
          <a:xfrm>
            <a:off x="7620357" y="3675459"/>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Akıllı yönetim özellikleriyle enerji tüketimini optimize ederek işletmelerin elektrik maliyetlerini önemli ölçüde düşürecek ve operasyonel verimliliği artıracaktır.</a:t>
            </a:r>
            <a:endParaRPr lang="en-US" sz="1550" dirty="0"/>
          </a:p>
        </p:txBody>
      </p:sp>
      <p:sp>
        <p:nvSpPr>
          <p:cNvPr id="9" name="Shape 7"/>
          <p:cNvSpPr/>
          <p:nvPr/>
        </p:nvSpPr>
        <p:spPr>
          <a:xfrm>
            <a:off x="793790" y="5032415"/>
            <a:ext cx="6422231" cy="1793796"/>
          </a:xfrm>
          <a:prstGeom prst="roundRect">
            <a:avLst>
              <a:gd name="adj" fmla="val 4647"/>
            </a:avLst>
          </a:prstGeom>
          <a:solidFill>
            <a:srgbClr val="E1E1EA"/>
          </a:solidFill>
          <a:ln w="7620">
            <a:solidFill>
              <a:srgbClr val="C7C7D0"/>
            </a:solidFill>
            <a:prstDash val="solid"/>
          </a:ln>
        </p:spPr>
      </p:sp>
      <p:sp>
        <p:nvSpPr>
          <p:cNvPr id="10" name="Text 8"/>
          <p:cNvSpPr/>
          <p:nvPr/>
        </p:nvSpPr>
        <p:spPr>
          <a:xfrm>
            <a:off x="999768" y="523839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Teknolojik Gelişim</a:t>
            </a:r>
            <a:endParaRPr lang="en-US" sz="1950" dirty="0"/>
          </a:p>
        </p:txBody>
      </p:sp>
      <p:sp>
        <p:nvSpPr>
          <p:cNvPr id="11" name="Text 9"/>
          <p:cNvSpPr/>
          <p:nvPr/>
        </p:nvSpPr>
        <p:spPr>
          <a:xfrm>
            <a:off x="999768" y="5667613"/>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Entegre sensörler, IoT bağlantısı ve yapay zeka destekli algoritmalar sayesinde enerji yönetimi alanında yeni bir standart belirleyecek, teknolojik yeniliği teşvik edecektir.</a:t>
            </a:r>
            <a:endParaRPr lang="en-US" sz="1550" dirty="0"/>
          </a:p>
        </p:txBody>
      </p:sp>
      <p:sp>
        <p:nvSpPr>
          <p:cNvPr id="12" name="Shape 10"/>
          <p:cNvSpPr/>
          <p:nvPr/>
        </p:nvSpPr>
        <p:spPr>
          <a:xfrm>
            <a:off x="7414379" y="5032415"/>
            <a:ext cx="6422231" cy="1793796"/>
          </a:xfrm>
          <a:prstGeom prst="roundRect">
            <a:avLst>
              <a:gd name="adj" fmla="val 4647"/>
            </a:avLst>
          </a:prstGeom>
          <a:solidFill>
            <a:srgbClr val="E1E1EA"/>
          </a:solidFill>
          <a:ln w="7620">
            <a:solidFill>
              <a:srgbClr val="C7C7D0"/>
            </a:solidFill>
            <a:prstDash val="solid"/>
          </a:ln>
        </p:spPr>
      </p:sp>
      <p:sp>
        <p:nvSpPr>
          <p:cNvPr id="13" name="Text 11"/>
          <p:cNvSpPr/>
          <p:nvPr/>
        </p:nvSpPr>
        <p:spPr>
          <a:xfrm>
            <a:off x="7620357" y="5238393"/>
            <a:ext cx="2860834"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Çevresel Sürdürülebilirlik</a:t>
            </a:r>
            <a:endParaRPr lang="en-US" sz="1950" dirty="0"/>
          </a:p>
        </p:txBody>
      </p:sp>
      <p:sp>
        <p:nvSpPr>
          <p:cNvPr id="14" name="Text 12"/>
          <p:cNvSpPr/>
          <p:nvPr/>
        </p:nvSpPr>
        <p:spPr>
          <a:xfrm>
            <a:off x="7620357" y="5667613"/>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Enerji israfını minimize ederek karbon ayak izini düşürmeye yardımcı olacak, daha sürdürülebilir bir geleceğe katkı sağlayacaktır.</a:t>
            </a:r>
            <a:endParaRPr lang="en-US" sz="15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793790" y="1872139"/>
            <a:ext cx="6810018"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Projenin Ekonomik Öngörüleri</a:t>
            </a:r>
            <a:endParaRPr lang="en-US" sz="3900" dirty="0"/>
          </a:p>
        </p:txBody>
      </p:sp>
      <p:sp>
        <p:nvSpPr>
          <p:cNvPr id="3" name="Shape 1"/>
          <p:cNvSpPr/>
          <p:nvPr/>
        </p:nvSpPr>
        <p:spPr>
          <a:xfrm>
            <a:off x="793790" y="2889052"/>
            <a:ext cx="6422231" cy="1476256"/>
          </a:xfrm>
          <a:prstGeom prst="roundRect">
            <a:avLst>
              <a:gd name="adj" fmla="val 5647"/>
            </a:avLst>
          </a:prstGeom>
          <a:solidFill>
            <a:srgbClr val="E1E1EA"/>
          </a:solidFill>
          <a:ln w="7620">
            <a:solidFill>
              <a:srgbClr val="C7C7D0"/>
            </a:solidFill>
            <a:prstDash val="solid"/>
          </a:ln>
        </p:spPr>
      </p:sp>
      <p:sp>
        <p:nvSpPr>
          <p:cNvPr id="4" name="Text 2"/>
          <p:cNvSpPr/>
          <p:nvPr/>
        </p:nvSpPr>
        <p:spPr>
          <a:xfrm>
            <a:off x="999768" y="3095030"/>
            <a:ext cx="2636401"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Yüksek Döviz Tasarrufu</a:t>
            </a:r>
            <a:endParaRPr lang="en-US" sz="1950" dirty="0"/>
          </a:p>
        </p:txBody>
      </p:sp>
      <p:sp>
        <p:nvSpPr>
          <p:cNvPr id="5" name="Text 3"/>
          <p:cNvSpPr/>
          <p:nvPr/>
        </p:nvSpPr>
        <p:spPr>
          <a:xfrm>
            <a:off x="999768" y="3524250"/>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Akıllı tristör modülü, yüksek maliyetli ithal ürünlerin yerini alarak ülke ekonomisine doğrudan döviz tasarrufu sağlayacaktır.</a:t>
            </a:r>
            <a:endParaRPr lang="en-US" sz="1550" dirty="0"/>
          </a:p>
        </p:txBody>
      </p:sp>
      <p:sp>
        <p:nvSpPr>
          <p:cNvPr id="6" name="Shape 4"/>
          <p:cNvSpPr/>
          <p:nvPr/>
        </p:nvSpPr>
        <p:spPr>
          <a:xfrm>
            <a:off x="7414379" y="2889052"/>
            <a:ext cx="6422231" cy="1476256"/>
          </a:xfrm>
          <a:prstGeom prst="roundRect">
            <a:avLst>
              <a:gd name="adj" fmla="val 5647"/>
            </a:avLst>
          </a:prstGeom>
          <a:solidFill>
            <a:srgbClr val="E1E1EA"/>
          </a:solidFill>
          <a:ln w="7620">
            <a:solidFill>
              <a:srgbClr val="C7C7D0"/>
            </a:solidFill>
            <a:prstDash val="solid"/>
          </a:ln>
        </p:spPr>
      </p:sp>
      <p:sp>
        <p:nvSpPr>
          <p:cNvPr id="7" name="Text 5"/>
          <p:cNvSpPr/>
          <p:nvPr/>
        </p:nvSpPr>
        <p:spPr>
          <a:xfrm>
            <a:off x="7620357" y="3095030"/>
            <a:ext cx="3428286"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Operasyonel Maliyet Azalması</a:t>
            </a:r>
            <a:endParaRPr lang="en-US" sz="1950" dirty="0"/>
          </a:p>
        </p:txBody>
      </p:sp>
      <p:sp>
        <p:nvSpPr>
          <p:cNvPr id="8" name="Text 6"/>
          <p:cNvSpPr/>
          <p:nvPr/>
        </p:nvSpPr>
        <p:spPr>
          <a:xfrm>
            <a:off x="7620357" y="3524250"/>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Enerji verimliliğiyle işletmelerin elektrik giderlerini optimize ederek operasyonel maliyetleri önemli ölçüde düşürecektir.</a:t>
            </a:r>
            <a:endParaRPr lang="en-US" sz="1550" dirty="0"/>
          </a:p>
        </p:txBody>
      </p:sp>
      <p:sp>
        <p:nvSpPr>
          <p:cNvPr id="9" name="Shape 7"/>
          <p:cNvSpPr/>
          <p:nvPr/>
        </p:nvSpPr>
        <p:spPr>
          <a:xfrm>
            <a:off x="793790" y="4563666"/>
            <a:ext cx="6422231" cy="1793796"/>
          </a:xfrm>
          <a:prstGeom prst="roundRect">
            <a:avLst>
              <a:gd name="adj" fmla="val 4647"/>
            </a:avLst>
          </a:prstGeom>
          <a:solidFill>
            <a:srgbClr val="E1E1EA"/>
          </a:solidFill>
          <a:ln w="7620">
            <a:solidFill>
              <a:srgbClr val="C7C7D0"/>
            </a:solidFill>
            <a:prstDash val="solid"/>
          </a:ln>
        </p:spPr>
      </p:sp>
      <p:sp>
        <p:nvSpPr>
          <p:cNvPr id="10" name="Text 8"/>
          <p:cNvSpPr/>
          <p:nvPr/>
        </p:nvSpPr>
        <p:spPr>
          <a:xfrm>
            <a:off x="999768" y="4769644"/>
            <a:ext cx="2499241"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Küresel İhracat Hacmi</a:t>
            </a:r>
            <a:endParaRPr lang="en-US" sz="1950" dirty="0"/>
          </a:p>
        </p:txBody>
      </p:sp>
      <p:sp>
        <p:nvSpPr>
          <p:cNvPr id="11" name="Text 9"/>
          <p:cNvSpPr/>
          <p:nvPr/>
        </p:nvSpPr>
        <p:spPr>
          <a:xfrm>
            <a:off x="999768" y="5198864"/>
            <a:ext cx="6010275"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Üstün performansı sayesinde Orta Doğu ve Kuzey Afrika başta olmak üzere uluslararası pazarlara açılıp ihracat gelirlerini artıracaktır.</a:t>
            </a:r>
            <a:endParaRPr lang="en-US" sz="1550" dirty="0"/>
          </a:p>
        </p:txBody>
      </p:sp>
      <p:sp>
        <p:nvSpPr>
          <p:cNvPr id="12" name="Shape 10"/>
          <p:cNvSpPr/>
          <p:nvPr/>
        </p:nvSpPr>
        <p:spPr>
          <a:xfrm>
            <a:off x="7414379" y="4563666"/>
            <a:ext cx="6422231" cy="1793796"/>
          </a:xfrm>
          <a:prstGeom prst="roundRect">
            <a:avLst>
              <a:gd name="adj" fmla="val 4647"/>
            </a:avLst>
          </a:prstGeom>
          <a:solidFill>
            <a:srgbClr val="E1E1EA"/>
          </a:solidFill>
          <a:ln w="7620">
            <a:solidFill>
              <a:srgbClr val="C7C7D0"/>
            </a:solidFill>
            <a:prstDash val="solid"/>
          </a:ln>
        </p:spPr>
      </p:sp>
      <p:sp>
        <p:nvSpPr>
          <p:cNvPr id="13" name="Text 11"/>
          <p:cNvSpPr/>
          <p:nvPr/>
        </p:nvSpPr>
        <p:spPr>
          <a:xfrm>
            <a:off x="7620357" y="4769644"/>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Ulusal Katma Değer</a:t>
            </a:r>
            <a:endParaRPr lang="en-US" sz="1950" dirty="0"/>
          </a:p>
        </p:txBody>
      </p:sp>
      <p:sp>
        <p:nvSpPr>
          <p:cNvPr id="14" name="Text 12"/>
          <p:cNvSpPr/>
          <p:nvPr/>
        </p:nvSpPr>
        <p:spPr>
          <a:xfrm>
            <a:off x="7620357" y="5198864"/>
            <a:ext cx="6010275"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Yerli üretim ve teknolojik yenilikle, enerji yönetimi alanında Türkiye'nin Ar-Ge yetkinliğini güçlendirerek katma değer yaratacaktır.</a:t>
            </a:r>
            <a:endParaRPr lang="en-US" sz="15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520541" y="357902"/>
            <a:ext cx="10029349" cy="406718"/>
          </a:xfrm>
          <a:prstGeom prst="rect">
            <a:avLst/>
          </a:prstGeom>
          <a:noFill/>
          <a:ln/>
        </p:spPr>
        <p:txBody>
          <a:bodyPr wrap="none" lIns="0" tIns="0" rIns="0" bIns="0" rtlCol="0" anchor="t"/>
          <a:lstStyle/>
          <a:p>
            <a:pPr algn="l" indent="0" marL="0">
              <a:lnSpc>
                <a:spcPts val="3200"/>
              </a:lnSpc>
              <a:buNone/>
            </a:pPr>
            <a:r>
              <a:rPr lang="en-US" sz="2550" dirty="0">
                <a:solidFill>
                  <a:srgbClr val="1B1B27"/>
                </a:solidFill>
                <a:latin typeface="Raleway" pitchFamily="34" charset="0"/>
                <a:ea typeface="Raleway" pitchFamily="34" charset="-122"/>
                <a:cs typeface="Raleway" pitchFamily="34" charset="-120"/>
              </a:rPr>
              <a:t>Proje Çıktısının Yurt İçi / Yurt Dışı Benzerlerine Göre Karşılaştırılması</a:t>
            </a:r>
            <a:endParaRPr lang="en-US" sz="2550" dirty="0"/>
          </a:p>
        </p:txBody>
      </p:sp>
      <p:sp>
        <p:nvSpPr>
          <p:cNvPr id="3" name="Text 1"/>
          <p:cNvSpPr/>
          <p:nvPr/>
        </p:nvSpPr>
        <p:spPr>
          <a:xfrm>
            <a:off x="520541" y="959763"/>
            <a:ext cx="1626870" cy="203240"/>
          </a:xfrm>
          <a:prstGeom prst="rect">
            <a:avLst/>
          </a:prstGeom>
          <a:noFill/>
          <a:ln/>
        </p:spPr>
        <p:txBody>
          <a:bodyPr wrap="none" lIns="0" tIns="0" rIns="0" bIns="0" rtlCol="0" anchor="t"/>
          <a:lstStyle/>
          <a:p>
            <a:pPr algn="l" indent="0" marL="0">
              <a:lnSpc>
                <a:spcPts val="1600"/>
              </a:lnSpc>
              <a:buNone/>
            </a:pPr>
            <a:r>
              <a:rPr lang="en-US" sz="1250" b="1" dirty="0">
                <a:solidFill>
                  <a:srgbClr val="1B1B27"/>
                </a:solidFill>
                <a:latin typeface="Raleway" pitchFamily="34" charset="0"/>
                <a:ea typeface="Raleway" pitchFamily="34" charset="-122"/>
                <a:cs typeface="Raleway" pitchFamily="34" charset="-120"/>
              </a:rPr>
              <a:t>Yurtiçi Örnekler:</a:t>
            </a:r>
            <a:endParaRPr lang="en-US" sz="1250" dirty="0"/>
          </a:p>
        </p:txBody>
      </p:sp>
      <p:sp>
        <p:nvSpPr>
          <p:cNvPr id="4" name="Text 2"/>
          <p:cNvSpPr/>
          <p:nvPr/>
        </p:nvSpPr>
        <p:spPr>
          <a:xfrm>
            <a:off x="520541" y="1358146"/>
            <a:ext cx="13589318" cy="208121"/>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3C3939"/>
                </a:solidFill>
                <a:latin typeface="Roboto" pitchFamily="34" charset="0"/>
                <a:ea typeface="Roboto" pitchFamily="34" charset="-122"/>
                <a:cs typeface="Roboto" pitchFamily="34" charset="-120"/>
              </a:rPr>
              <a:t>Bazı yerli üreticiler sadece tristör tetikleme modülü sunmakta, koruma ve izleme fonksiyonları sınırlı ya da hiç bulunmamaktadır.</a:t>
            </a:r>
            <a:endParaRPr lang="en-US" sz="1000" dirty="0"/>
          </a:p>
        </p:txBody>
      </p:sp>
      <p:sp>
        <p:nvSpPr>
          <p:cNvPr id="5" name="Text 3"/>
          <p:cNvSpPr/>
          <p:nvPr/>
        </p:nvSpPr>
        <p:spPr>
          <a:xfrm>
            <a:off x="520541" y="1611749"/>
            <a:ext cx="13589318" cy="208121"/>
          </a:xfrm>
          <a:prstGeom prst="rect">
            <a:avLst/>
          </a:prstGeom>
          <a:noFill/>
          <a:ln/>
        </p:spPr>
        <p:txBody>
          <a:bodyPr wrap="none" lIns="0" tIns="0" rIns="0" bIns="0" rtlCol="0" anchor="t"/>
          <a:lstStyle/>
          <a:p>
            <a:pPr algn="l" marL="342900" indent="-342900">
              <a:lnSpc>
                <a:spcPts val="1600"/>
              </a:lnSpc>
              <a:buSzPct val="100000"/>
              <a:buChar char="•"/>
            </a:pPr>
            <a:r>
              <a:rPr lang="en-US" sz="1000" dirty="0">
                <a:solidFill>
                  <a:srgbClr val="3C3939"/>
                </a:solidFill>
                <a:latin typeface="Roboto" pitchFamily="34" charset="0"/>
                <a:ea typeface="Roboto" pitchFamily="34" charset="-122"/>
                <a:cs typeface="Roboto" pitchFamily="34" charset="-120"/>
              </a:rPr>
              <a:t>Genellikle monoblok yapıdadır, modülerlik, olay kaydı ve mobil erişim sunulmaz.</a:t>
            </a:r>
            <a:endParaRPr lang="en-US" sz="1000" dirty="0"/>
          </a:p>
        </p:txBody>
      </p:sp>
      <p:sp>
        <p:nvSpPr>
          <p:cNvPr id="6" name="Text 4"/>
          <p:cNvSpPr/>
          <p:nvPr/>
        </p:nvSpPr>
        <p:spPr>
          <a:xfrm>
            <a:off x="520541" y="2015014"/>
            <a:ext cx="1626870" cy="203240"/>
          </a:xfrm>
          <a:prstGeom prst="rect">
            <a:avLst/>
          </a:prstGeom>
          <a:noFill/>
          <a:ln/>
        </p:spPr>
        <p:txBody>
          <a:bodyPr wrap="none" lIns="0" tIns="0" rIns="0" bIns="0" rtlCol="0" anchor="t"/>
          <a:lstStyle/>
          <a:p>
            <a:pPr algn="l" indent="0" marL="0">
              <a:lnSpc>
                <a:spcPts val="1600"/>
              </a:lnSpc>
              <a:buNone/>
            </a:pPr>
            <a:r>
              <a:rPr lang="en-US" sz="1250" dirty="0">
                <a:solidFill>
                  <a:srgbClr val="1B1B27"/>
                </a:solidFill>
                <a:latin typeface="Raleway" pitchFamily="34" charset="0"/>
                <a:ea typeface="Raleway" pitchFamily="34" charset="-122"/>
                <a:cs typeface="Raleway" pitchFamily="34" charset="-120"/>
              </a:rPr>
              <a:t> </a:t>
            </a:r>
            <a:pPr algn="l" indent="0" marL="0">
              <a:lnSpc>
                <a:spcPts val="1600"/>
              </a:lnSpc>
              <a:buNone/>
            </a:pPr>
            <a:r>
              <a:rPr lang="en-US" sz="1250" b="1" dirty="0">
                <a:solidFill>
                  <a:srgbClr val="1B1B27"/>
                </a:solidFill>
                <a:latin typeface="Raleway" pitchFamily="34" charset="0"/>
                <a:ea typeface="Raleway" pitchFamily="34" charset="-122"/>
                <a:cs typeface="Raleway" pitchFamily="34" charset="-120"/>
              </a:rPr>
              <a:t>Yurtdışı Örnekler:</a:t>
            </a:r>
            <a:endParaRPr lang="en-US" sz="1250" dirty="0"/>
          </a:p>
        </p:txBody>
      </p:sp>
      <p:sp>
        <p:nvSpPr>
          <p:cNvPr id="7" name="Text 5"/>
          <p:cNvSpPr/>
          <p:nvPr/>
        </p:nvSpPr>
        <p:spPr>
          <a:xfrm>
            <a:off x="520541" y="2413397"/>
            <a:ext cx="13589318" cy="416243"/>
          </a:xfrm>
          <a:prstGeom prst="rect">
            <a:avLst/>
          </a:prstGeom>
          <a:noFill/>
          <a:ln/>
        </p:spPr>
        <p:txBody>
          <a:bodyPr wrap="square" lIns="0" tIns="0" rIns="0" bIns="0" rtlCol="0" anchor="t"/>
          <a:lstStyle/>
          <a:p>
            <a:pPr algn="l" marL="342900" indent="-342900">
              <a:lnSpc>
                <a:spcPts val="1600"/>
              </a:lnSpc>
              <a:buSzPct val="100000"/>
              <a:buChar char="•"/>
            </a:pPr>
            <a:r>
              <a:rPr lang="en-US" sz="1000" b="1" dirty="0">
                <a:solidFill>
                  <a:srgbClr val="3C3939"/>
                </a:solidFill>
                <a:latin typeface="Roboto" pitchFamily="34" charset="0"/>
                <a:ea typeface="Roboto" pitchFamily="34" charset="-122"/>
                <a:cs typeface="Roboto" pitchFamily="34" charset="-120"/>
              </a:rPr>
              <a:t>EPCOS TSM-LC-S</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(Almanya menşeli): Otomatik kademe anahtarlama için kullanılan ve piyasada sık tercih edilen bir modüldür. Temel koruma ve kapasite takibi sunar, ancak detaylı olay kaydı, THD izleme, modülerlik, mobil kontrol ve yazılım güncellemesi gibi özelliklere sahip değildir.</a:t>
            </a:r>
            <a:endParaRPr lang="en-US" sz="1000" dirty="0"/>
          </a:p>
        </p:txBody>
      </p:sp>
      <p:sp>
        <p:nvSpPr>
          <p:cNvPr id="8" name="Text 6"/>
          <p:cNvSpPr/>
          <p:nvPr/>
        </p:nvSpPr>
        <p:spPr>
          <a:xfrm>
            <a:off x="520541" y="2975967"/>
            <a:ext cx="13589318" cy="208121"/>
          </a:xfrm>
          <a:prstGeom prst="rect">
            <a:avLst/>
          </a:prstGeom>
          <a:noFill/>
          <a:ln/>
        </p:spPr>
        <p:txBody>
          <a:bodyPr wrap="none" lIns="0" tIns="0" rIns="0" bIns="0" rtlCol="0" anchor="t"/>
          <a:lstStyle/>
          <a:p>
            <a:pPr algn="l" indent="0" marL="0">
              <a:lnSpc>
                <a:spcPts val="1600"/>
              </a:lnSpc>
              <a:buNone/>
            </a:pPr>
            <a:endParaRPr lang="en-US" sz="1000" dirty="0"/>
          </a:p>
        </p:txBody>
      </p:sp>
      <p:sp>
        <p:nvSpPr>
          <p:cNvPr id="9" name="Shape 7"/>
          <p:cNvSpPr/>
          <p:nvPr/>
        </p:nvSpPr>
        <p:spPr>
          <a:xfrm>
            <a:off x="520541" y="3330416"/>
            <a:ext cx="13589318" cy="4567238"/>
          </a:xfrm>
          <a:prstGeom prst="roundRect">
            <a:avLst>
              <a:gd name="adj" fmla="val 1197"/>
            </a:avLst>
          </a:prstGeom>
          <a:noFill/>
          <a:ln w="7620">
            <a:solidFill>
              <a:srgbClr val="000000">
                <a:alpha val="8000"/>
              </a:srgbClr>
            </a:solidFill>
            <a:prstDash val="solid"/>
          </a:ln>
        </p:spPr>
      </p:sp>
      <p:sp>
        <p:nvSpPr>
          <p:cNvPr id="10" name="Shape 8"/>
          <p:cNvSpPr/>
          <p:nvPr/>
        </p:nvSpPr>
        <p:spPr>
          <a:xfrm>
            <a:off x="528161" y="3338036"/>
            <a:ext cx="13574078" cy="379333"/>
          </a:xfrm>
          <a:prstGeom prst="rect">
            <a:avLst/>
          </a:prstGeom>
          <a:solidFill>
            <a:srgbClr val="FFFFFF">
              <a:alpha val="4000"/>
            </a:srgbClr>
          </a:solidFill>
          <a:ln/>
        </p:spPr>
      </p:sp>
      <p:sp>
        <p:nvSpPr>
          <p:cNvPr id="11" name="Text 9"/>
          <p:cNvSpPr/>
          <p:nvPr/>
        </p:nvSpPr>
        <p:spPr>
          <a:xfrm>
            <a:off x="658297" y="3423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Özellik</a:t>
            </a:r>
            <a:endParaRPr lang="en-US" sz="1000" dirty="0"/>
          </a:p>
        </p:txBody>
      </p:sp>
      <p:sp>
        <p:nvSpPr>
          <p:cNvPr id="12" name="Text 10"/>
          <p:cNvSpPr/>
          <p:nvPr/>
        </p:nvSpPr>
        <p:spPr>
          <a:xfrm>
            <a:off x="4055626" y="3423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Geliştirilecek Ürün</a:t>
            </a:r>
            <a:endParaRPr lang="en-US" sz="1000" dirty="0"/>
          </a:p>
        </p:txBody>
      </p:sp>
      <p:sp>
        <p:nvSpPr>
          <p:cNvPr id="13" name="Text 11"/>
          <p:cNvSpPr/>
          <p:nvPr/>
        </p:nvSpPr>
        <p:spPr>
          <a:xfrm>
            <a:off x="7449145" y="3423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EPCOS TSM-LC-S</a:t>
            </a:r>
            <a:endParaRPr lang="en-US" sz="1000" dirty="0"/>
          </a:p>
        </p:txBody>
      </p:sp>
      <p:sp>
        <p:nvSpPr>
          <p:cNvPr id="14" name="Text 12"/>
          <p:cNvSpPr/>
          <p:nvPr/>
        </p:nvSpPr>
        <p:spPr>
          <a:xfrm>
            <a:off x="10842665" y="3423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Yerli Rakipler (Genel)</a:t>
            </a:r>
            <a:endParaRPr lang="en-US" sz="1000" dirty="0"/>
          </a:p>
        </p:txBody>
      </p:sp>
      <p:sp>
        <p:nvSpPr>
          <p:cNvPr id="15" name="Shape 13"/>
          <p:cNvSpPr/>
          <p:nvPr/>
        </p:nvSpPr>
        <p:spPr>
          <a:xfrm>
            <a:off x="528161" y="3717369"/>
            <a:ext cx="13574078" cy="379333"/>
          </a:xfrm>
          <a:prstGeom prst="rect">
            <a:avLst/>
          </a:prstGeom>
          <a:solidFill>
            <a:srgbClr val="000000">
              <a:alpha val="4000"/>
            </a:srgbClr>
          </a:solidFill>
          <a:ln/>
        </p:spPr>
      </p:sp>
      <p:sp>
        <p:nvSpPr>
          <p:cNvPr id="16" name="Text 14"/>
          <p:cNvSpPr/>
          <p:nvPr/>
        </p:nvSpPr>
        <p:spPr>
          <a:xfrm>
            <a:off x="658297" y="3802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Aşırı akım koruması</a:t>
            </a:r>
            <a:endParaRPr lang="en-US" sz="1000" dirty="0"/>
          </a:p>
        </p:txBody>
      </p:sp>
      <p:sp>
        <p:nvSpPr>
          <p:cNvPr id="17" name="Text 15"/>
          <p:cNvSpPr/>
          <p:nvPr/>
        </p:nvSpPr>
        <p:spPr>
          <a:xfrm>
            <a:off x="4055626" y="3802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18" name="Text 16"/>
          <p:cNvSpPr/>
          <p:nvPr/>
        </p:nvSpPr>
        <p:spPr>
          <a:xfrm>
            <a:off x="7449145" y="3802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Temel seviye</a:t>
            </a:r>
            <a:endParaRPr lang="en-US" sz="1000" dirty="0"/>
          </a:p>
        </p:txBody>
      </p:sp>
      <p:sp>
        <p:nvSpPr>
          <p:cNvPr id="19" name="Text 17"/>
          <p:cNvSpPr/>
          <p:nvPr/>
        </p:nvSpPr>
        <p:spPr>
          <a:xfrm>
            <a:off x="10842665" y="3802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 / sınırlı</a:t>
            </a:r>
            <a:endParaRPr lang="en-US" sz="1000" dirty="0"/>
          </a:p>
        </p:txBody>
      </p:sp>
      <p:sp>
        <p:nvSpPr>
          <p:cNvPr id="20" name="Shape 18"/>
          <p:cNvSpPr/>
          <p:nvPr/>
        </p:nvSpPr>
        <p:spPr>
          <a:xfrm>
            <a:off x="528161" y="4096703"/>
            <a:ext cx="13574078" cy="379333"/>
          </a:xfrm>
          <a:prstGeom prst="rect">
            <a:avLst/>
          </a:prstGeom>
          <a:solidFill>
            <a:srgbClr val="FFFFFF">
              <a:alpha val="4000"/>
            </a:srgbClr>
          </a:solidFill>
          <a:ln/>
        </p:spPr>
      </p:sp>
      <p:sp>
        <p:nvSpPr>
          <p:cNvPr id="21" name="Text 19"/>
          <p:cNvSpPr/>
          <p:nvPr/>
        </p:nvSpPr>
        <p:spPr>
          <a:xfrm>
            <a:off x="658297" y="4182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Gerilim ve THD izleme</a:t>
            </a:r>
            <a:endParaRPr lang="en-US" sz="1000" dirty="0"/>
          </a:p>
        </p:txBody>
      </p:sp>
      <p:sp>
        <p:nvSpPr>
          <p:cNvPr id="22" name="Text 20"/>
          <p:cNvSpPr/>
          <p:nvPr/>
        </p:nvSpPr>
        <p:spPr>
          <a:xfrm>
            <a:off x="4055626" y="4182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23" name="Text 21"/>
          <p:cNvSpPr/>
          <p:nvPr/>
        </p:nvSpPr>
        <p:spPr>
          <a:xfrm>
            <a:off x="7449145" y="4182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24" name="Text 22"/>
          <p:cNvSpPr/>
          <p:nvPr/>
        </p:nvSpPr>
        <p:spPr>
          <a:xfrm>
            <a:off x="10842665" y="4182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25" name="Shape 23"/>
          <p:cNvSpPr/>
          <p:nvPr/>
        </p:nvSpPr>
        <p:spPr>
          <a:xfrm>
            <a:off x="528161" y="4476036"/>
            <a:ext cx="13574078" cy="379333"/>
          </a:xfrm>
          <a:prstGeom prst="rect">
            <a:avLst/>
          </a:prstGeom>
          <a:solidFill>
            <a:srgbClr val="000000">
              <a:alpha val="4000"/>
            </a:srgbClr>
          </a:solidFill>
          <a:ln/>
        </p:spPr>
      </p:sp>
      <p:sp>
        <p:nvSpPr>
          <p:cNvPr id="26" name="Text 24"/>
          <p:cNvSpPr/>
          <p:nvPr/>
        </p:nvSpPr>
        <p:spPr>
          <a:xfrm>
            <a:off x="658297" y="4561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Her tristöre özel sıcaklık takibi</a:t>
            </a:r>
            <a:endParaRPr lang="en-US" sz="1000" dirty="0"/>
          </a:p>
        </p:txBody>
      </p:sp>
      <p:sp>
        <p:nvSpPr>
          <p:cNvPr id="27" name="Text 25"/>
          <p:cNvSpPr/>
          <p:nvPr/>
        </p:nvSpPr>
        <p:spPr>
          <a:xfrm>
            <a:off x="4055626" y="4561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28" name="Text 26"/>
          <p:cNvSpPr/>
          <p:nvPr/>
        </p:nvSpPr>
        <p:spPr>
          <a:xfrm>
            <a:off x="7449145" y="4561642"/>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 (genel)</a:t>
            </a:r>
            <a:endParaRPr lang="en-US" sz="1000" dirty="0"/>
          </a:p>
        </p:txBody>
      </p:sp>
      <p:sp>
        <p:nvSpPr>
          <p:cNvPr id="29" name="Text 27"/>
          <p:cNvSpPr/>
          <p:nvPr/>
        </p:nvSpPr>
        <p:spPr>
          <a:xfrm>
            <a:off x="10842665" y="4561642"/>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Tek sensör</a:t>
            </a:r>
            <a:endParaRPr lang="en-US" sz="1000" dirty="0"/>
          </a:p>
        </p:txBody>
      </p:sp>
      <p:sp>
        <p:nvSpPr>
          <p:cNvPr id="30" name="Shape 28"/>
          <p:cNvSpPr/>
          <p:nvPr/>
        </p:nvSpPr>
        <p:spPr>
          <a:xfrm>
            <a:off x="528161" y="4855369"/>
            <a:ext cx="13574078" cy="379333"/>
          </a:xfrm>
          <a:prstGeom prst="rect">
            <a:avLst/>
          </a:prstGeom>
          <a:solidFill>
            <a:srgbClr val="FFFFFF">
              <a:alpha val="4000"/>
            </a:srgbClr>
          </a:solidFill>
          <a:ln/>
        </p:spPr>
      </p:sp>
      <p:sp>
        <p:nvSpPr>
          <p:cNvPr id="31" name="Text 29"/>
          <p:cNvSpPr/>
          <p:nvPr/>
        </p:nvSpPr>
        <p:spPr>
          <a:xfrm>
            <a:off x="658297" y="4940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Kapasitör sığa takibi</a:t>
            </a:r>
            <a:endParaRPr lang="en-US" sz="1000" dirty="0"/>
          </a:p>
        </p:txBody>
      </p:sp>
      <p:sp>
        <p:nvSpPr>
          <p:cNvPr id="32" name="Text 30"/>
          <p:cNvSpPr/>
          <p:nvPr/>
        </p:nvSpPr>
        <p:spPr>
          <a:xfrm>
            <a:off x="4055626" y="4940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33" name="Text 31"/>
          <p:cNvSpPr/>
          <p:nvPr/>
        </p:nvSpPr>
        <p:spPr>
          <a:xfrm>
            <a:off x="7449145" y="4940975"/>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34" name="Text 32"/>
          <p:cNvSpPr/>
          <p:nvPr/>
        </p:nvSpPr>
        <p:spPr>
          <a:xfrm>
            <a:off x="10842665" y="4940975"/>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35" name="Shape 33"/>
          <p:cNvSpPr/>
          <p:nvPr/>
        </p:nvSpPr>
        <p:spPr>
          <a:xfrm>
            <a:off x="528161" y="5234702"/>
            <a:ext cx="13574078" cy="379333"/>
          </a:xfrm>
          <a:prstGeom prst="rect">
            <a:avLst/>
          </a:prstGeom>
          <a:solidFill>
            <a:srgbClr val="000000">
              <a:alpha val="4000"/>
            </a:srgbClr>
          </a:solidFill>
          <a:ln/>
        </p:spPr>
      </p:sp>
      <p:sp>
        <p:nvSpPr>
          <p:cNvPr id="36" name="Text 34"/>
          <p:cNvSpPr/>
          <p:nvPr/>
        </p:nvSpPr>
        <p:spPr>
          <a:xfrm>
            <a:off x="658297" y="5320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Olay kaydı / geçmiş izleme</a:t>
            </a:r>
            <a:endParaRPr lang="en-US" sz="1000" dirty="0"/>
          </a:p>
        </p:txBody>
      </p:sp>
      <p:sp>
        <p:nvSpPr>
          <p:cNvPr id="37" name="Text 35"/>
          <p:cNvSpPr/>
          <p:nvPr/>
        </p:nvSpPr>
        <p:spPr>
          <a:xfrm>
            <a:off x="4055626" y="5320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38" name="Text 36"/>
          <p:cNvSpPr/>
          <p:nvPr/>
        </p:nvSpPr>
        <p:spPr>
          <a:xfrm>
            <a:off x="7449145" y="5320308"/>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39" name="Text 37"/>
          <p:cNvSpPr/>
          <p:nvPr/>
        </p:nvSpPr>
        <p:spPr>
          <a:xfrm>
            <a:off x="10842665" y="5320308"/>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40" name="Shape 38"/>
          <p:cNvSpPr/>
          <p:nvPr/>
        </p:nvSpPr>
        <p:spPr>
          <a:xfrm>
            <a:off x="528161" y="5614035"/>
            <a:ext cx="13574078" cy="379333"/>
          </a:xfrm>
          <a:prstGeom prst="rect">
            <a:avLst/>
          </a:prstGeom>
          <a:solidFill>
            <a:srgbClr val="FFFFFF">
              <a:alpha val="4000"/>
            </a:srgbClr>
          </a:solidFill>
          <a:ln/>
        </p:spPr>
      </p:sp>
      <p:sp>
        <p:nvSpPr>
          <p:cNvPr id="41" name="Text 39"/>
          <p:cNvSpPr/>
          <p:nvPr/>
        </p:nvSpPr>
        <p:spPr>
          <a:xfrm>
            <a:off x="658297" y="5699641"/>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Uzaktan izleme (Mobil/SCADA)</a:t>
            </a:r>
            <a:endParaRPr lang="en-US" sz="1000" dirty="0"/>
          </a:p>
        </p:txBody>
      </p:sp>
      <p:sp>
        <p:nvSpPr>
          <p:cNvPr id="42" name="Text 40"/>
          <p:cNvSpPr/>
          <p:nvPr/>
        </p:nvSpPr>
        <p:spPr>
          <a:xfrm>
            <a:off x="4055626" y="5699641"/>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CANBus + IoT</a:t>
            </a:r>
            <a:endParaRPr lang="en-US" sz="1000" dirty="0"/>
          </a:p>
        </p:txBody>
      </p:sp>
      <p:sp>
        <p:nvSpPr>
          <p:cNvPr id="43" name="Text 41"/>
          <p:cNvSpPr/>
          <p:nvPr/>
        </p:nvSpPr>
        <p:spPr>
          <a:xfrm>
            <a:off x="7449145" y="5699641"/>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BR7000 ile sınırlı</a:t>
            </a:r>
            <a:endParaRPr lang="en-US" sz="1000" dirty="0"/>
          </a:p>
        </p:txBody>
      </p:sp>
      <p:sp>
        <p:nvSpPr>
          <p:cNvPr id="44" name="Text 42"/>
          <p:cNvSpPr/>
          <p:nvPr/>
        </p:nvSpPr>
        <p:spPr>
          <a:xfrm>
            <a:off x="10842665" y="5699641"/>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45" name="Shape 43"/>
          <p:cNvSpPr/>
          <p:nvPr/>
        </p:nvSpPr>
        <p:spPr>
          <a:xfrm>
            <a:off x="528161" y="5993368"/>
            <a:ext cx="13574078" cy="379333"/>
          </a:xfrm>
          <a:prstGeom prst="rect">
            <a:avLst/>
          </a:prstGeom>
          <a:solidFill>
            <a:srgbClr val="000000">
              <a:alpha val="4000"/>
            </a:srgbClr>
          </a:solidFill>
          <a:ln/>
        </p:spPr>
      </p:sp>
      <p:sp>
        <p:nvSpPr>
          <p:cNvPr id="46" name="Text 44"/>
          <p:cNvSpPr/>
          <p:nvPr/>
        </p:nvSpPr>
        <p:spPr>
          <a:xfrm>
            <a:off x="658297" y="6078974"/>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Yazılım güncellenebilirlik</a:t>
            </a:r>
            <a:endParaRPr lang="en-US" sz="1000" dirty="0"/>
          </a:p>
        </p:txBody>
      </p:sp>
      <p:sp>
        <p:nvSpPr>
          <p:cNvPr id="47" name="Text 45"/>
          <p:cNvSpPr/>
          <p:nvPr/>
        </p:nvSpPr>
        <p:spPr>
          <a:xfrm>
            <a:off x="4055626" y="6078974"/>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48" name="Text 46"/>
          <p:cNvSpPr/>
          <p:nvPr/>
        </p:nvSpPr>
        <p:spPr>
          <a:xfrm>
            <a:off x="7449145" y="6078974"/>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49" name="Text 47"/>
          <p:cNvSpPr/>
          <p:nvPr/>
        </p:nvSpPr>
        <p:spPr>
          <a:xfrm>
            <a:off x="10842665" y="6078974"/>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50" name="Shape 48"/>
          <p:cNvSpPr/>
          <p:nvPr/>
        </p:nvSpPr>
        <p:spPr>
          <a:xfrm>
            <a:off x="528161" y="6372701"/>
            <a:ext cx="13574078" cy="379333"/>
          </a:xfrm>
          <a:prstGeom prst="rect">
            <a:avLst/>
          </a:prstGeom>
          <a:solidFill>
            <a:srgbClr val="FFFFFF">
              <a:alpha val="4000"/>
            </a:srgbClr>
          </a:solidFill>
          <a:ln/>
        </p:spPr>
      </p:sp>
      <p:sp>
        <p:nvSpPr>
          <p:cNvPr id="51" name="Text 49"/>
          <p:cNvSpPr/>
          <p:nvPr/>
        </p:nvSpPr>
        <p:spPr>
          <a:xfrm>
            <a:off x="658297" y="6458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OLED ekran ile yerel izleme</a:t>
            </a:r>
            <a:endParaRPr lang="en-US" sz="1000" dirty="0"/>
          </a:p>
        </p:txBody>
      </p:sp>
      <p:sp>
        <p:nvSpPr>
          <p:cNvPr id="52" name="Text 50"/>
          <p:cNvSpPr/>
          <p:nvPr/>
        </p:nvSpPr>
        <p:spPr>
          <a:xfrm>
            <a:off x="4055626" y="6458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53" name="Text 51"/>
          <p:cNvSpPr/>
          <p:nvPr/>
        </p:nvSpPr>
        <p:spPr>
          <a:xfrm>
            <a:off x="7449145" y="6458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54" name="Text 52"/>
          <p:cNvSpPr/>
          <p:nvPr/>
        </p:nvSpPr>
        <p:spPr>
          <a:xfrm>
            <a:off x="10842665" y="6458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55" name="Shape 53"/>
          <p:cNvSpPr/>
          <p:nvPr/>
        </p:nvSpPr>
        <p:spPr>
          <a:xfrm>
            <a:off x="528161" y="6752034"/>
            <a:ext cx="13574078" cy="379333"/>
          </a:xfrm>
          <a:prstGeom prst="rect">
            <a:avLst/>
          </a:prstGeom>
          <a:solidFill>
            <a:srgbClr val="000000">
              <a:alpha val="4000"/>
            </a:srgbClr>
          </a:solidFill>
          <a:ln/>
        </p:spPr>
      </p:sp>
      <p:sp>
        <p:nvSpPr>
          <p:cNvPr id="56" name="Text 54"/>
          <p:cNvSpPr/>
          <p:nvPr/>
        </p:nvSpPr>
        <p:spPr>
          <a:xfrm>
            <a:off x="658297" y="6837640"/>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Donanım modülerliği</a:t>
            </a:r>
            <a:endParaRPr lang="en-US" sz="1000" dirty="0"/>
          </a:p>
        </p:txBody>
      </p:sp>
      <p:sp>
        <p:nvSpPr>
          <p:cNvPr id="57" name="Text 55"/>
          <p:cNvSpPr/>
          <p:nvPr/>
        </p:nvSpPr>
        <p:spPr>
          <a:xfrm>
            <a:off x="4055626" y="6837640"/>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Var</a:t>
            </a:r>
            <a:endParaRPr lang="en-US" sz="1000" dirty="0"/>
          </a:p>
        </p:txBody>
      </p:sp>
      <p:sp>
        <p:nvSpPr>
          <p:cNvPr id="58" name="Text 56"/>
          <p:cNvSpPr/>
          <p:nvPr/>
        </p:nvSpPr>
        <p:spPr>
          <a:xfrm>
            <a:off x="7449145" y="6837640"/>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Monoblok</a:t>
            </a:r>
            <a:endParaRPr lang="en-US" sz="1000" dirty="0"/>
          </a:p>
        </p:txBody>
      </p:sp>
      <p:sp>
        <p:nvSpPr>
          <p:cNvPr id="59" name="Text 57"/>
          <p:cNvSpPr/>
          <p:nvPr/>
        </p:nvSpPr>
        <p:spPr>
          <a:xfrm>
            <a:off x="10842665" y="6837640"/>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Monoblok</a:t>
            </a:r>
            <a:endParaRPr lang="en-US" sz="1000" dirty="0"/>
          </a:p>
        </p:txBody>
      </p:sp>
      <p:sp>
        <p:nvSpPr>
          <p:cNvPr id="60" name="Shape 58"/>
          <p:cNvSpPr/>
          <p:nvPr/>
        </p:nvSpPr>
        <p:spPr>
          <a:xfrm>
            <a:off x="528161" y="7131368"/>
            <a:ext cx="13574078" cy="379333"/>
          </a:xfrm>
          <a:prstGeom prst="rect">
            <a:avLst/>
          </a:prstGeom>
          <a:solidFill>
            <a:srgbClr val="FFFFFF">
              <a:alpha val="4000"/>
            </a:srgbClr>
          </a:solidFill>
          <a:ln/>
        </p:spPr>
      </p:sp>
      <p:sp>
        <p:nvSpPr>
          <p:cNvPr id="61" name="Text 59"/>
          <p:cNvSpPr/>
          <p:nvPr/>
        </p:nvSpPr>
        <p:spPr>
          <a:xfrm>
            <a:off x="658297" y="7216973"/>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Endüstri 4.0 / SCADA uyumu</a:t>
            </a:r>
            <a:endParaRPr lang="en-US" sz="1000" dirty="0"/>
          </a:p>
        </p:txBody>
      </p:sp>
      <p:sp>
        <p:nvSpPr>
          <p:cNvPr id="62" name="Text 60"/>
          <p:cNvSpPr/>
          <p:nvPr/>
        </p:nvSpPr>
        <p:spPr>
          <a:xfrm>
            <a:off x="4055626" y="7216973"/>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Tam uyumlu</a:t>
            </a:r>
            <a:endParaRPr lang="en-US" sz="1000" dirty="0"/>
          </a:p>
        </p:txBody>
      </p:sp>
      <p:sp>
        <p:nvSpPr>
          <p:cNvPr id="63" name="Text 61"/>
          <p:cNvSpPr/>
          <p:nvPr/>
        </p:nvSpPr>
        <p:spPr>
          <a:xfrm>
            <a:off x="7449145" y="7216973"/>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Sınırlı</a:t>
            </a:r>
            <a:endParaRPr lang="en-US" sz="1000" dirty="0"/>
          </a:p>
        </p:txBody>
      </p:sp>
      <p:sp>
        <p:nvSpPr>
          <p:cNvPr id="64" name="Text 62"/>
          <p:cNvSpPr/>
          <p:nvPr/>
        </p:nvSpPr>
        <p:spPr>
          <a:xfrm>
            <a:off x="10842665" y="7216973"/>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Yok</a:t>
            </a:r>
            <a:endParaRPr lang="en-US" sz="1000" dirty="0"/>
          </a:p>
        </p:txBody>
      </p:sp>
      <p:sp>
        <p:nvSpPr>
          <p:cNvPr id="65" name="Shape 63"/>
          <p:cNvSpPr/>
          <p:nvPr/>
        </p:nvSpPr>
        <p:spPr>
          <a:xfrm>
            <a:off x="528161" y="7510701"/>
            <a:ext cx="13574078" cy="379333"/>
          </a:xfrm>
          <a:prstGeom prst="rect">
            <a:avLst/>
          </a:prstGeom>
          <a:solidFill>
            <a:srgbClr val="000000">
              <a:alpha val="4000"/>
            </a:srgbClr>
          </a:solidFill>
          <a:ln/>
        </p:spPr>
      </p:sp>
      <p:sp>
        <p:nvSpPr>
          <p:cNvPr id="66" name="Text 64"/>
          <p:cNvSpPr/>
          <p:nvPr/>
        </p:nvSpPr>
        <p:spPr>
          <a:xfrm>
            <a:off x="658297" y="7596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Yerli üretim</a:t>
            </a:r>
            <a:endParaRPr lang="en-US" sz="1000" dirty="0"/>
          </a:p>
        </p:txBody>
      </p:sp>
      <p:sp>
        <p:nvSpPr>
          <p:cNvPr id="67" name="Text 65"/>
          <p:cNvSpPr/>
          <p:nvPr/>
        </p:nvSpPr>
        <p:spPr>
          <a:xfrm>
            <a:off x="4055626" y="7596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Tamamen yerli</a:t>
            </a:r>
            <a:endParaRPr lang="en-US" sz="1000" dirty="0"/>
          </a:p>
        </p:txBody>
      </p:sp>
      <p:sp>
        <p:nvSpPr>
          <p:cNvPr id="68" name="Text 66"/>
          <p:cNvSpPr/>
          <p:nvPr/>
        </p:nvSpPr>
        <p:spPr>
          <a:xfrm>
            <a:off x="7449145" y="7596307"/>
            <a:ext cx="312562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Yurt dışı ithal</a:t>
            </a:r>
            <a:endParaRPr lang="en-US" sz="1000" dirty="0"/>
          </a:p>
        </p:txBody>
      </p:sp>
      <p:sp>
        <p:nvSpPr>
          <p:cNvPr id="69" name="Text 67"/>
          <p:cNvSpPr/>
          <p:nvPr/>
        </p:nvSpPr>
        <p:spPr>
          <a:xfrm>
            <a:off x="10842665" y="7596307"/>
            <a:ext cx="3129439" cy="208121"/>
          </a:xfrm>
          <a:prstGeom prst="rect">
            <a:avLst/>
          </a:prstGeom>
          <a:noFill/>
          <a:ln/>
        </p:spPr>
        <p:txBody>
          <a:bodyPr wrap="none" lIns="0" tIns="0" rIns="0" bIns="0" rtlCol="0" anchor="t"/>
          <a:lstStyle/>
          <a:p>
            <a:pPr algn="l" indent="0" marL="0">
              <a:lnSpc>
                <a:spcPts val="1600"/>
              </a:lnSpc>
              <a:buNone/>
            </a:pPr>
            <a:r>
              <a:rPr lang="en-US" sz="1000" dirty="0">
                <a:solidFill>
                  <a:srgbClr val="000000"/>
                </a:solidFill>
                <a:latin typeface="Roboto" pitchFamily="34" charset="0"/>
                <a:ea typeface="Roboto" pitchFamily="34" charset="-122"/>
                <a:cs typeface="Roboto" pitchFamily="34" charset="-120"/>
              </a:rPr>
              <a:t>✅</a:t>
            </a:r>
            <a:pPr algn="l" indent="0" marL="0">
              <a:lnSpc>
                <a:spcPts val="1600"/>
              </a:lnSpc>
              <a:buNone/>
            </a:pPr>
            <a:r>
              <a:rPr lang="en-US" sz="1000" dirty="0">
                <a:solidFill>
                  <a:srgbClr val="3C3939"/>
                </a:solidFill>
                <a:latin typeface="Roboto" pitchFamily="34" charset="0"/>
                <a:ea typeface="Roboto" pitchFamily="34" charset="-122"/>
                <a:cs typeface="Roboto" pitchFamily="34" charset="-120"/>
              </a:rPr>
              <a:t> Yerli</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p:nvPr/>
        </p:nvSpPr>
        <p:spPr>
          <a:xfrm>
            <a:off x="628412" y="432316"/>
            <a:ext cx="13373576" cy="981789"/>
          </a:xfrm>
          <a:prstGeom prst="rect">
            <a:avLst/>
          </a:prstGeom>
          <a:noFill/>
          <a:ln/>
        </p:spPr>
        <p:txBody>
          <a:bodyPr wrap="square" lIns="0" tIns="0" rIns="0" bIns="0" rtlCol="0" anchor="t"/>
          <a:lstStyle/>
          <a:p>
            <a:pPr algn="l" indent="0" marL="0">
              <a:lnSpc>
                <a:spcPts val="3850"/>
              </a:lnSpc>
              <a:buNone/>
            </a:pPr>
            <a:r>
              <a:rPr lang="en-US" sz="3050" dirty="0">
                <a:solidFill>
                  <a:srgbClr val="1B1B27"/>
                </a:solidFill>
                <a:latin typeface="Raleway" pitchFamily="34" charset="0"/>
                <a:ea typeface="Raleway" pitchFamily="34" charset="-122"/>
                <a:cs typeface="Raleway" pitchFamily="34" charset="-120"/>
              </a:rPr>
              <a:t>Proje Çıktısının Yerli/Yabancı Rakiplerine Göre Ticarileşmesini Sağlayabilecek Üstünlükleri</a:t>
            </a:r>
            <a:endParaRPr lang="en-US" sz="3050" dirty="0"/>
          </a:p>
        </p:txBody>
      </p:sp>
      <p:sp>
        <p:nvSpPr>
          <p:cNvPr id="3" name="Text 1"/>
          <p:cNvSpPr/>
          <p:nvPr/>
        </p:nvSpPr>
        <p:spPr>
          <a:xfrm>
            <a:off x="628412" y="1728311"/>
            <a:ext cx="13373576" cy="502920"/>
          </a:xfrm>
          <a:prstGeom prst="rect">
            <a:avLst/>
          </a:prstGeom>
          <a:noFill/>
          <a:ln/>
        </p:spPr>
        <p:txBody>
          <a:bodyPr wrap="squar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Proje çıktısı, yalnızca teknik olarak değil; üretim maliyeti, entegrasyon kolaylığı, bakım süresi, satış sonrası hizmetler ve yerlilik oranı gibi faktörlerle de </a:t>
            </a:r>
            <a:pPr algn="l" indent="0" marL="0">
              <a:lnSpc>
                <a:spcPts val="1950"/>
              </a:lnSpc>
              <a:buNone/>
            </a:pPr>
            <a:r>
              <a:rPr lang="en-US" sz="1200" b="1" dirty="0">
                <a:solidFill>
                  <a:srgbClr val="3C3939"/>
                </a:solidFill>
                <a:latin typeface="Roboto" pitchFamily="34" charset="0"/>
                <a:ea typeface="Roboto" pitchFamily="34" charset="-122"/>
                <a:cs typeface="Roboto" pitchFamily="34" charset="-120"/>
              </a:rPr>
              <a:t>mevcut rakiplerinden ticari olarak üstün konuma sahiptir</a:t>
            </a:r>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a:t>
            </a:r>
            <a:endParaRPr lang="en-US" sz="1200" dirty="0"/>
          </a:p>
        </p:txBody>
      </p:sp>
      <p:sp>
        <p:nvSpPr>
          <p:cNvPr id="4" name="Text 2"/>
          <p:cNvSpPr/>
          <p:nvPr/>
        </p:nvSpPr>
        <p:spPr>
          <a:xfrm>
            <a:off x="628412" y="240792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dirty="0">
                <a:solidFill>
                  <a:srgbClr val="3C3939"/>
                </a:solidFill>
                <a:latin typeface="Roboto" pitchFamily="34" charset="0"/>
                <a:ea typeface="Roboto" pitchFamily="34" charset="-122"/>
                <a:cs typeface="Roboto" pitchFamily="34" charset="-120"/>
              </a:rPr>
              <a:t> </a:t>
            </a:r>
            <a:pPr algn="l" indent="0" marL="0">
              <a:lnSpc>
                <a:spcPts val="1950"/>
              </a:lnSpc>
              <a:buNone/>
            </a:pPr>
            <a:r>
              <a:rPr lang="en-US" sz="1200" b="1" dirty="0">
                <a:solidFill>
                  <a:srgbClr val="3C3939"/>
                </a:solidFill>
                <a:latin typeface="Roboto" pitchFamily="34" charset="0"/>
                <a:ea typeface="Roboto" pitchFamily="34" charset="-122"/>
                <a:cs typeface="Roboto" pitchFamily="34" charset="-120"/>
              </a:rPr>
              <a:t>Yüksek Teknik Yetkinlik + Yerli Üretim</a:t>
            </a:r>
            <a:endParaRPr lang="en-US" sz="1200" dirty="0"/>
          </a:p>
        </p:txBody>
      </p:sp>
      <p:sp>
        <p:nvSpPr>
          <p:cNvPr id="5" name="Text 3"/>
          <p:cNvSpPr/>
          <p:nvPr/>
        </p:nvSpPr>
        <p:spPr>
          <a:xfrm>
            <a:off x="628412" y="283606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Yurtdışı muadillerine göre daha gelişmiş koruma ve izleme özelliklerini tamamen yerli Ar-Ge ve üretim altyapısıyla sunar.</a:t>
            </a:r>
            <a:endParaRPr lang="en-US" sz="1200" dirty="0"/>
          </a:p>
        </p:txBody>
      </p:sp>
      <p:sp>
        <p:nvSpPr>
          <p:cNvPr id="6" name="Text 4"/>
          <p:cNvSpPr/>
          <p:nvPr/>
        </p:nvSpPr>
        <p:spPr>
          <a:xfrm>
            <a:off x="628412" y="326421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3C3939"/>
                </a:solidFill>
                <a:latin typeface="Roboto" pitchFamily="34" charset="0"/>
                <a:ea typeface="Roboto" pitchFamily="34" charset="-122"/>
                <a:cs typeface="Roboto" pitchFamily="34" charset="-120"/>
              </a:rPr>
              <a:t>Maliyet / Performans Avantajı</a:t>
            </a:r>
            <a:endParaRPr lang="en-US" sz="1200" dirty="0"/>
          </a:p>
        </p:txBody>
      </p:sp>
      <p:sp>
        <p:nvSpPr>
          <p:cNvPr id="7" name="Text 5"/>
          <p:cNvSpPr/>
          <p:nvPr/>
        </p:nvSpPr>
        <p:spPr>
          <a:xfrm>
            <a:off x="628412" y="369236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Daha fazla işlevselliğe rağmen daha düşük üretim maliyetiyle rakiplerine göre ekonomik üstünlük sağlar.</a:t>
            </a:r>
            <a:endParaRPr lang="en-US" sz="1200" dirty="0"/>
          </a:p>
        </p:txBody>
      </p:sp>
      <p:sp>
        <p:nvSpPr>
          <p:cNvPr id="8" name="Text 6"/>
          <p:cNvSpPr/>
          <p:nvPr/>
        </p:nvSpPr>
        <p:spPr>
          <a:xfrm>
            <a:off x="628412" y="4120515"/>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3C3939"/>
                </a:solidFill>
                <a:latin typeface="Roboto" pitchFamily="34" charset="0"/>
                <a:ea typeface="Roboto" pitchFamily="34" charset="-122"/>
                <a:cs typeface="Roboto" pitchFamily="34" charset="-120"/>
              </a:rPr>
              <a:t>Geniş Sistem Uyumluluğu ve Entegrasyon Kolaylığı</a:t>
            </a:r>
            <a:endParaRPr lang="en-US" sz="1200" dirty="0"/>
          </a:p>
        </p:txBody>
      </p:sp>
      <p:sp>
        <p:nvSpPr>
          <p:cNvPr id="9" name="Text 7"/>
          <p:cNvSpPr/>
          <p:nvPr/>
        </p:nvSpPr>
        <p:spPr>
          <a:xfrm>
            <a:off x="628412" y="4548664"/>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SCADA, IoT ve farklı marka röle sistemleriyle sorunsuz çalışarak entegrasyon esnekliği sunar.</a:t>
            </a:r>
            <a:endParaRPr lang="en-US" sz="1200" dirty="0"/>
          </a:p>
        </p:txBody>
      </p:sp>
      <p:sp>
        <p:nvSpPr>
          <p:cNvPr id="10" name="Text 8"/>
          <p:cNvSpPr/>
          <p:nvPr/>
        </p:nvSpPr>
        <p:spPr>
          <a:xfrm>
            <a:off x="628412" y="4976813"/>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3C3939"/>
                </a:solidFill>
                <a:latin typeface="Roboto" pitchFamily="34" charset="0"/>
                <a:ea typeface="Roboto" pitchFamily="34" charset="-122"/>
                <a:cs typeface="Roboto" pitchFamily="34" charset="-120"/>
              </a:rPr>
              <a:t>Satış Sonrası Destek ve Yazılım Güncellenebilirliği</a:t>
            </a:r>
            <a:endParaRPr lang="en-US" sz="1200" dirty="0"/>
          </a:p>
        </p:txBody>
      </p:sp>
      <p:sp>
        <p:nvSpPr>
          <p:cNvPr id="11" name="Text 9"/>
          <p:cNvSpPr/>
          <p:nvPr/>
        </p:nvSpPr>
        <p:spPr>
          <a:xfrm>
            <a:off x="628412" y="5404961"/>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Yerli üretici desteğiyle hızlı teknik servis imkânı ve firmware güncellemeleriyle ürün yaşam döngüsünün uzatılması sağlanır.</a:t>
            </a:r>
            <a:endParaRPr lang="en-US" sz="1200" dirty="0"/>
          </a:p>
        </p:txBody>
      </p:sp>
      <p:sp>
        <p:nvSpPr>
          <p:cNvPr id="12" name="Text 10"/>
          <p:cNvSpPr/>
          <p:nvPr/>
        </p:nvSpPr>
        <p:spPr>
          <a:xfrm>
            <a:off x="628412" y="5833110"/>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3C3939"/>
                </a:solidFill>
                <a:latin typeface="Roboto" pitchFamily="34" charset="0"/>
                <a:ea typeface="Roboto" pitchFamily="34" charset="-122"/>
                <a:cs typeface="Roboto" pitchFamily="34" charset="-120"/>
              </a:rPr>
              <a:t>Pazar Boşluğunu Doldurma Potansiyeli</a:t>
            </a:r>
            <a:endParaRPr lang="en-US" sz="1200" dirty="0"/>
          </a:p>
        </p:txBody>
      </p:sp>
      <p:sp>
        <p:nvSpPr>
          <p:cNvPr id="13" name="Text 11"/>
          <p:cNvSpPr/>
          <p:nvPr/>
        </p:nvSpPr>
        <p:spPr>
          <a:xfrm>
            <a:off x="628412" y="6261259"/>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Türkiye’de teknik düzeyi bu seviyede olan akıllı tristör modülü üreten firma azlığı nedeniyle güçlü ticari konumlanma imkânı vardır.</a:t>
            </a:r>
            <a:endParaRPr lang="en-US" sz="1200" dirty="0"/>
          </a:p>
        </p:txBody>
      </p:sp>
      <p:sp>
        <p:nvSpPr>
          <p:cNvPr id="14" name="Text 12"/>
          <p:cNvSpPr/>
          <p:nvPr/>
        </p:nvSpPr>
        <p:spPr>
          <a:xfrm>
            <a:off x="628412" y="6689408"/>
            <a:ext cx="13373576" cy="251460"/>
          </a:xfrm>
          <a:prstGeom prst="rect">
            <a:avLst/>
          </a:prstGeom>
          <a:noFill/>
          <a:ln/>
        </p:spPr>
        <p:txBody>
          <a:bodyPr wrap="none" lIns="0" tIns="0" rIns="0" bIns="0" rtlCol="0" anchor="t"/>
          <a:lstStyle/>
          <a:p>
            <a:pPr algn="l" marL="342900" indent="-342900">
              <a:lnSpc>
                <a:spcPts val="1950"/>
              </a:lnSpc>
              <a:buSzPct val="100000"/>
              <a:buChar char="•"/>
            </a:pPr>
            <a:r>
              <a:rPr lang="en-US" sz="1200" b="1" dirty="0">
                <a:solidFill>
                  <a:srgbClr val="3C3939"/>
                </a:solidFill>
                <a:latin typeface="Roboto" pitchFamily="34" charset="0"/>
                <a:ea typeface="Roboto" pitchFamily="34" charset="-122"/>
                <a:cs typeface="Roboto" pitchFamily="34" charset="-120"/>
              </a:rPr>
              <a:t>Yüksek Yerli Katkı Oranı ve İhale Uygunluğu</a:t>
            </a:r>
            <a:endParaRPr lang="en-US" sz="1200" dirty="0"/>
          </a:p>
        </p:txBody>
      </p:sp>
      <p:sp>
        <p:nvSpPr>
          <p:cNvPr id="15" name="Text 13"/>
          <p:cNvSpPr/>
          <p:nvPr/>
        </p:nvSpPr>
        <p:spPr>
          <a:xfrm>
            <a:off x="628412" y="7117556"/>
            <a:ext cx="13373576" cy="251460"/>
          </a:xfrm>
          <a:prstGeom prst="rect">
            <a:avLst/>
          </a:prstGeom>
          <a:noFill/>
          <a:ln/>
        </p:spPr>
        <p:txBody>
          <a:bodyPr wrap="none" lIns="0" tIns="0" rIns="0" bIns="0" rtlCol="0" anchor="t"/>
          <a:lstStyle/>
          <a:p>
            <a:pPr algn="l" indent="0" marL="0">
              <a:lnSpc>
                <a:spcPts val="1950"/>
              </a:lnSpc>
              <a:buNone/>
            </a:pPr>
            <a:r>
              <a:rPr lang="en-US" sz="1200" dirty="0">
                <a:solidFill>
                  <a:srgbClr val="3C3939"/>
                </a:solidFill>
                <a:latin typeface="Roboto" pitchFamily="34" charset="0"/>
                <a:ea typeface="Roboto" pitchFamily="34" charset="-122"/>
                <a:cs typeface="Roboto" pitchFamily="34" charset="-120"/>
              </a:rPr>
              <a:t>Yerli üretim sayesinde kamu projeleri ve desteklerde öncelik kazanılabilir, dışa bağımlılık azaltılır.</a:t>
            </a:r>
            <a:endParaRPr lang="en-US" sz="1200" dirty="0"/>
          </a:p>
        </p:txBody>
      </p:sp>
      <p:sp>
        <p:nvSpPr>
          <p:cNvPr id="16" name="Text 14"/>
          <p:cNvSpPr/>
          <p:nvPr/>
        </p:nvSpPr>
        <p:spPr>
          <a:xfrm>
            <a:off x="628412" y="7545705"/>
            <a:ext cx="13373576" cy="251460"/>
          </a:xfrm>
          <a:prstGeom prst="rect">
            <a:avLst/>
          </a:prstGeom>
          <a:noFill/>
          <a:ln/>
        </p:spPr>
        <p:txBody>
          <a:bodyPr wrap="none" lIns="0" tIns="0" rIns="0" bIns="0" rtlCol="0" anchor="t"/>
          <a:lstStyle/>
          <a:p>
            <a:pPr algn="l" indent="0" marL="0">
              <a:lnSpc>
                <a:spcPts val="1950"/>
              </a:lnSpc>
              <a:buNone/>
            </a:pP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1479113"/>
          </a:xfrm>
          <a:prstGeom prst="rect">
            <a:avLst/>
          </a:prstGeom>
        </p:spPr>
      </p:pic>
      <p:sp>
        <p:nvSpPr>
          <p:cNvPr id="3" name="Text 0"/>
          <p:cNvSpPr/>
          <p:nvPr/>
        </p:nvSpPr>
        <p:spPr>
          <a:xfrm>
            <a:off x="473273" y="1804511"/>
            <a:ext cx="4362926" cy="369808"/>
          </a:xfrm>
          <a:prstGeom prst="rect">
            <a:avLst/>
          </a:prstGeom>
          <a:noFill/>
          <a:ln/>
        </p:spPr>
        <p:txBody>
          <a:bodyPr wrap="none" lIns="0" tIns="0" rIns="0" bIns="0" rtlCol="0" anchor="t"/>
          <a:lstStyle/>
          <a:p>
            <a:pPr algn="l" indent="0" marL="0">
              <a:lnSpc>
                <a:spcPts val="2900"/>
              </a:lnSpc>
              <a:buNone/>
            </a:pPr>
            <a:r>
              <a:rPr lang="en-US" sz="2300" dirty="0">
                <a:solidFill>
                  <a:srgbClr val="1B1B27"/>
                </a:solidFill>
                <a:latin typeface="Raleway" pitchFamily="34" charset="0"/>
                <a:ea typeface="Raleway" pitchFamily="34" charset="-122"/>
                <a:cs typeface="Raleway" pitchFamily="34" charset="-120"/>
              </a:rPr>
              <a:t>Ulusal Kazanımlar ve Yaygın Etki</a:t>
            </a:r>
            <a:endParaRPr lang="en-US" sz="2300" dirty="0"/>
          </a:p>
        </p:txBody>
      </p:sp>
      <p:sp>
        <p:nvSpPr>
          <p:cNvPr id="4" name="Text 1"/>
          <p:cNvSpPr/>
          <p:nvPr/>
        </p:nvSpPr>
        <p:spPr>
          <a:xfrm>
            <a:off x="473273" y="2351723"/>
            <a:ext cx="13683853" cy="189309"/>
          </a:xfrm>
          <a:prstGeom prst="rect">
            <a:avLst/>
          </a:prstGeom>
          <a:noFill/>
          <a:ln/>
        </p:spPr>
        <p:txBody>
          <a:bodyPr wrap="none" lIns="0" tIns="0" rIns="0" bIns="0" rtlCol="0" anchor="t"/>
          <a:lstStyle/>
          <a:p>
            <a:pPr algn="l" indent="0" marL="0">
              <a:lnSpc>
                <a:spcPts val="1450"/>
              </a:lnSpc>
              <a:buNone/>
            </a:pPr>
            <a:endParaRPr lang="en-US" sz="900" dirty="0"/>
          </a:p>
        </p:txBody>
      </p:sp>
      <p:sp>
        <p:nvSpPr>
          <p:cNvPr id="5" name="Text 2"/>
          <p:cNvSpPr/>
          <p:nvPr/>
        </p:nvSpPr>
        <p:spPr>
          <a:xfrm>
            <a:off x="473273" y="2718435"/>
            <a:ext cx="2512457"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1.  Dışa Bağımlılığın Azaltılması </a:t>
            </a:r>
            <a:endParaRPr lang="en-US" sz="1350" dirty="0"/>
          </a:p>
        </p:txBody>
      </p:sp>
      <p:sp>
        <p:nvSpPr>
          <p:cNvPr id="6" name="Text 3"/>
          <p:cNvSpPr/>
          <p:nvPr/>
        </p:nvSpPr>
        <p:spPr>
          <a:xfrm>
            <a:off x="473273" y="3117652"/>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Yerli üretimle, kritik enerji elektroniği bileşenlerinde yurt dışına olan bağımlılık azaltılarak döviz çıkışı engellenecektir.</a:t>
            </a:r>
            <a:endParaRPr lang="en-US" sz="900" dirty="0"/>
          </a:p>
        </p:txBody>
      </p:sp>
      <p:sp>
        <p:nvSpPr>
          <p:cNvPr id="7" name="Text 4"/>
          <p:cNvSpPr/>
          <p:nvPr/>
        </p:nvSpPr>
        <p:spPr>
          <a:xfrm>
            <a:off x="473273" y="3484364"/>
            <a:ext cx="3056930"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2. Yerli Katma Değerli Ürün Geliştirme</a:t>
            </a:r>
            <a:endParaRPr lang="en-US" sz="1350" dirty="0"/>
          </a:p>
        </p:txBody>
      </p:sp>
      <p:sp>
        <p:nvSpPr>
          <p:cNvPr id="8" name="Text 5"/>
          <p:cNvSpPr/>
          <p:nvPr/>
        </p:nvSpPr>
        <p:spPr>
          <a:xfrm>
            <a:off x="473273" y="3883581"/>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Tasarımı, yazılımı ve üretimi yerli mühendisler tarafından yapılan bu ürün, yüksek teknoloji içeren katma değeri yüksek bir çıktı olacaktır.</a:t>
            </a:r>
            <a:endParaRPr lang="en-US" sz="900" dirty="0"/>
          </a:p>
        </p:txBody>
      </p:sp>
      <p:sp>
        <p:nvSpPr>
          <p:cNvPr id="9" name="Text 6"/>
          <p:cNvSpPr/>
          <p:nvPr/>
        </p:nvSpPr>
        <p:spPr>
          <a:xfrm>
            <a:off x="473273" y="4250293"/>
            <a:ext cx="3431024"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3. Enerji Verimliliği ve Güç Kalitesinde Artış</a:t>
            </a:r>
            <a:endParaRPr lang="en-US" sz="1350" dirty="0"/>
          </a:p>
        </p:txBody>
      </p:sp>
      <p:sp>
        <p:nvSpPr>
          <p:cNvPr id="10" name="Text 7"/>
          <p:cNvSpPr/>
          <p:nvPr/>
        </p:nvSpPr>
        <p:spPr>
          <a:xfrm>
            <a:off x="473273" y="4649510"/>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Gelişmiş koruma ve izleme fonksiyonları sayesinde kompanzasyon sistemlerinin kararlılığı artacak, enerji kalitesindeki kayıplar azalacaktır.</a:t>
            </a:r>
            <a:endParaRPr lang="en-US" sz="900" dirty="0"/>
          </a:p>
        </p:txBody>
      </p:sp>
      <p:sp>
        <p:nvSpPr>
          <p:cNvPr id="11" name="Text 8"/>
          <p:cNvSpPr/>
          <p:nvPr/>
        </p:nvSpPr>
        <p:spPr>
          <a:xfrm>
            <a:off x="473273" y="5016222"/>
            <a:ext cx="2847380"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4. Endüstri 4.0 Uyumlu Yerli Çözüm</a:t>
            </a:r>
            <a:endParaRPr lang="en-US" sz="1350" dirty="0"/>
          </a:p>
        </p:txBody>
      </p:sp>
      <p:sp>
        <p:nvSpPr>
          <p:cNvPr id="12" name="Text 9"/>
          <p:cNvSpPr/>
          <p:nvPr/>
        </p:nvSpPr>
        <p:spPr>
          <a:xfrm>
            <a:off x="473273" y="5415439"/>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IoT ve SCADA entegrasyonu ile dijital dönüşüme katkı sağlayacak yerli ve akıllı bir ürün altyapısı sağlanacaktır.</a:t>
            </a:r>
            <a:endParaRPr lang="en-US" sz="900" dirty="0"/>
          </a:p>
        </p:txBody>
      </p:sp>
      <p:sp>
        <p:nvSpPr>
          <p:cNvPr id="13" name="Text 10"/>
          <p:cNvSpPr/>
          <p:nvPr/>
        </p:nvSpPr>
        <p:spPr>
          <a:xfrm>
            <a:off x="473273" y="5782151"/>
            <a:ext cx="3746421"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5. KOBİ ve Sanayi Tesislerinde Yaygın Kullanım</a:t>
            </a:r>
            <a:endParaRPr lang="en-US" sz="1350" dirty="0"/>
          </a:p>
        </p:txBody>
      </p:sp>
      <p:sp>
        <p:nvSpPr>
          <p:cNvPr id="14" name="Text 11"/>
          <p:cNvSpPr/>
          <p:nvPr/>
        </p:nvSpPr>
        <p:spPr>
          <a:xfrm>
            <a:off x="473273" y="6181368"/>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Kompanzasyon panosu üreticileri, enerji yönetimi sağlayıcıları ve OSB’lerde yaygın şekilde kullanılabilecek, sanayide verimliliği artıracaktır.</a:t>
            </a:r>
            <a:endParaRPr lang="en-US" sz="900" dirty="0"/>
          </a:p>
        </p:txBody>
      </p:sp>
      <p:sp>
        <p:nvSpPr>
          <p:cNvPr id="15" name="Text 12"/>
          <p:cNvSpPr/>
          <p:nvPr/>
        </p:nvSpPr>
        <p:spPr>
          <a:xfrm>
            <a:off x="473273" y="6548080"/>
            <a:ext cx="3175040"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6. Teknoloji Transferi ve İstihdama Katkı</a:t>
            </a:r>
            <a:endParaRPr lang="en-US" sz="1350" dirty="0"/>
          </a:p>
        </p:txBody>
      </p:sp>
      <p:sp>
        <p:nvSpPr>
          <p:cNvPr id="16" name="Text 13"/>
          <p:cNvSpPr/>
          <p:nvPr/>
        </p:nvSpPr>
        <p:spPr>
          <a:xfrm>
            <a:off x="473273" y="6947297"/>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Ürünün ticarileşmesiyle birlikte elektronik üretim, test ve yazılım geliştirme alanlarında yeni istihdam olanakları oluşacaktır.</a:t>
            </a:r>
            <a:endParaRPr lang="en-US" sz="900" dirty="0"/>
          </a:p>
        </p:txBody>
      </p:sp>
      <p:sp>
        <p:nvSpPr>
          <p:cNvPr id="17" name="Text 14"/>
          <p:cNvSpPr/>
          <p:nvPr/>
        </p:nvSpPr>
        <p:spPr>
          <a:xfrm>
            <a:off x="473273" y="7314009"/>
            <a:ext cx="3657719" cy="221813"/>
          </a:xfrm>
          <a:prstGeom prst="rect">
            <a:avLst/>
          </a:prstGeom>
          <a:noFill/>
          <a:ln/>
        </p:spPr>
        <p:txBody>
          <a:bodyPr wrap="none" lIns="0" tIns="0" rIns="0" bIns="0" rtlCol="0" anchor="t"/>
          <a:lstStyle/>
          <a:p>
            <a:pPr algn="l" indent="0" marL="0">
              <a:lnSpc>
                <a:spcPts val="1700"/>
              </a:lnSpc>
              <a:buNone/>
            </a:pPr>
            <a:r>
              <a:rPr lang="en-US" sz="1350" dirty="0">
                <a:solidFill>
                  <a:srgbClr val="1B1B27"/>
                </a:solidFill>
                <a:latin typeface="Raleway" pitchFamily="34" charset="0"/>
                <a:ea typeface="Raleway" pitchFamily="34" charset="-122"/>
                <a:cs typeface="Raleway" pitchFamily="34" charset="-120"/>
              </a:rPr>
              <a:t>7. Kamu ve Kritik Altyapılarda Uygulanabilirlik</a:t>
            </a:r>
            <a:endParaRPr lang="en-US" sz="1350" dirty="0"/>
          </a:p>
        </p:txBody>
      </p:sp>
      <p:sp>
        <p:nvSpPr>
          <p:cNvPr id="18" name="Text 15"/>
          <p:cNvSpPr/>
          <p:nvPr/>
        </p:nvSpPr>
        <p:spPr>
          <a:xfrm>
            <a:off x="473273" y="7713226"/>
            <a:ext cx="13683853" cy="189309"/>
          </a:xfrm>
          <a:prstGeom prst="rect">
            <a:avLst/>
          </a:prstGeom>
          <a:noFill/>
          <a:ln/>
        </p:spPr>
        <p:txBody>
          <a:bodyPr wrap="none" lIns="0" tIns="0" rIns="0" bIns="0" rtlCol="0" anchor="t"/>
          <a:lstStyle/>
          <a:p>
            <a:pPr algn="l" indent="0" marL="0">
              <a:lnSpc>
                <a:spcPts val="1450"/>
              </a:lnSpc>
              <a:buNone/>
            </a:pPr>
            <a:r>
              <a:rPr lang="en-US" sz="900" dirty="0">
                <a:solidFill>
                  <a:srgbClr val="3C3939"/>
                </a:solidFill>
                <a:latin typeface="Roboto" pitchFamily="34" charset="0"/>
                <a:ea typeface="Roboto" pitchFamily="34" charset="-122"/>
                <a:cs typeface="Roboto" pitchFamily="34" charset="-120"/>
              </a:rPr>
              <a:t>Enerji yönetiminin önemli olduğu kamu kurumları, OSB'ler ve savunma sanayi gibi alanlarda güvenilir ve yerli bir çözüm sunulabilecektir.</a:t>
            </a:r>
            <a:endParaRPr lang="en-US" sz="9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p:nvPr/>
        </p:nvSpPr>
        <p:spPr>
          <a:xfrm>
            <a:off x="793790" y="1012627"/>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Bütçe Gerekçesi</a:t>
            </a:r>
            <a:endParaRPr lang="en-US" sz="3900" dirty="0"/>
          </a:p>
        </p:txBody>
      </p:sp>
      <p:sp>
        <p:nvSpPr>
          <p:cNvPr id="3" name="Text 1"/>
          <p:cNvSpPr/>
          <p:nvPr/>
        </p:nvSpPr>
        <p:spPr>
          <a:xfrm>
            <a:off x="793790" y="2029539"/>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Talep edilen bütçe, geliştirilmesi planlanan ürünün yüksek teknolojili, çok katmanlı donanım yapısı ve yazılım bileşenleri dikkate alınarak hazırlanmıştır.</a:t>
            </a:r>
            <a:endParaRPr lang="en-US" sz="1550" dirty="0"/>
          </a:p>
        </p:txBody>
      </p:sp>
      <p:sp>
        <p:nvSpPr>
          <p:cNvPr id="4" name="Shape 2"/>
          <p:cNvSpPr/>
          <p:nvPr/>
        </p:nvSpPr>
        <p:spPr>
          <a:xfrm>
            <a:off x="793790" y="2887861"/>
            <a:ext cx="13042821" cy="4329113"/>
          </a:xfrm>
          <a:prstGeom prst="roundRect">
            <a:avLst>
              <a:gd name="adj" fmla="val 1926"/>
            </a:avLst>
          </a:prstGeom>
          <a:noFill/>
          <a:ln w="7620">
            <a:solidFill>
              <a:srgbClr val="000000">
                <a:alpha val="8000"/>
              </a:srgbClr>
            </a:solidFill>
            <a:prstDash val="solid"/>
          </a:ln>
        </p:spPr>
      </p:sp>
      <p:sp>
        <p:nvSpPr>
          <p:cNvPr id="5" name="Shape 3"/>
          <p:cNvSpPr/>
          <p:nvPr/>
        </p:nvSpPr>
        <p:spPr>
          <a:xfrm>
            <a:off x="801410" y="2895481"/>
            <a:ext cx="13027581" cy="570905"/>
          </a:xfrm>
          <a:prstGeom prst="rect">
            <a:avLst/>
          </a:prstGeom>
          <a:solidFill>
            <a:srgbClr val="FFFFFF">
              <a:alpha val="4000"/>
            </a:srgbClr>
          </a:solidFill>
          <a:ln/>
        </p:spPr>
      </p:sp>
      <p:sp>
        <p:nvSpPr>
          <p:cNvPr id="6" name="Text 4"/>
          <p:cNvSpPr/>
          <p:nvPr/>
        </p:nvSpPr>
        <p:spPr>
          <a:xfrm>
            <a:off x="1000006" y="3022163"/>
            <a:ext cx="902137"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No</a:t>
            </a:r>
            <a:endParaRPr lang="en-US" sz="1550" dirty="0"/>
          </a:p>
        </p:txBody>
      </p:sp>
      <p:sp>
        <p:nvSpPr>
          <p:cNvPr id="7" name="Text 5"/>
          <p:cNvSpPr/>
          <p:nvPr/>
        </p:nvSpPr>
        <p:spPr>
          <a:xfrm>
            <a:off x="2306479" y="3022163"/>
            <a:ext cx="3364468"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Gider Kalemi</a:t>
            </a:r>
            <a:endParaRPr lang="en-US" sz="1550" dirty="0"/>
          </a:p>
        </p:txBody>
      </p:sp>
      <p:sp>
        <p:nvSpPr>
          <p:cNvPr id="8" name="Text 6"/>
          <p:cNvSpPr/>
          <p:nvPr/>
        </p:nvSpPr>
        <p:spPr>
          <a:xfrm>
            <a:off x="6075283" y="3022163"/>
            <a:ext cx="7555349"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Açıklama</a:t>
            </a:r>
            <a:endParaRPr lang="en-US" sz="1550" dirty="0"/>
          </a:p>
        </p:txBody>
      </p:sp>
      <p:sp>
        <p:nvSpPr>
          <p:cNvPr id="9" name="Shape 7"/>
          <p:cNvSpPr/>
          <p:nvPr/>
        </p:nvSpPr>
        <p:spPr>
          <a:xfrm>
            <a:off x="801410" y="3466386"/>
            <a:ext cx="13027581" cy="570905"/>
          </a:xfrm>
          <a:prstGeom prst="rect">
            <a:avLst/>
          </a:prstGeom>
          <a:solidFill>
            <a:srgbClr val="000000">
              <a:alpha val="4000"/>
            </a:srgbClr>
          </a:solidFill>
          <a:ln/>
        </p:spPr>
      </p:sp>
      <p:sp>
        <p:nvSpPr>
          <p:cNvPr id="10" name="Text 8"/>
          <p:cNvSpPr/>
          <p:nvPr/>
        </p:nvSpPr>
        <p:spPr>
          <a:xfrm>
            <a:off x="1000006" y="3593068"/>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1</a:t>
            </a:r>
            <a:endParaRPr lang="en-US" sz="1550" dirty="0"/>
          </a:p>
        </p:txBody>
      </p:sp>
      <p:sp>
        <p:nvSpPr>
          <p:cNvPr id="11" name="Text 9"/>
          <p:cNvSpPr/>
          <p:nvPr/>
        </p:nvSpPr>
        <p:spPr>
          <a:xfrm>
            <a:off x="2306479" y="3593068"/>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Donanım Tasarımı ve Prototipleme</a:t>
            </a:r>
            <a:endParaRPr lang="en-US" sz="1550" dirty="0"/>
          </a:p>
        </p:txBody>
      </p:sp>
      <p:sp>
        <p:nvSpPr>
          <p:cNvPr id="12" name="Text 10"/>
          <p:cNvSpPr/>
          <p:nvPr/>
        </p:nvSpPr>
        <p:spPr>
          <a:xfrm>
            <a:off x="6075283" y="3593068"/>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Kart tasarımı, PCB üretimi ve donanım montajı giderleri</a:t>
            </a:r>
            <a:endParaRPr lang="en-US" sz="1550" dirty="0"/>
          </a:p>
        </p:txBody>
      </p:sp>
      <p:sp>
        <p:nvSpPr>
          <p:cNvPr id="13" name="Shape 11"/>
          <p:cNvSpPr/>
          <p:nvPr/>
        </p:nvSpPr>
        <p:spPr>
          <a:xfrm>
            <a:off x="801410" y="4037290"/>
            <a:ext cx="13027581" cy="888444"/>
          </a:xfrm>
          <a:prstGeom prst="rect">
            <a:avLst/>
          </a:prstGeom>
          <a:solidFill>
            <a:srgbClr val="FFFFFF">
              <a:alpha val="4000"/>
            </a:srgbClr>
          </a:solidFill>
          <a:ln/>
        </p:spPr>
      </p:sp>
      <p:sp>
        <p:nvSpPr>
          <p:cNvPr id="14" name="Text 12"/>
          <p:cNvSpPr/>
          <p:nvPr/>
        </p:nvSpPr>
        <p:spPr>
          <a:xfrm>
            <a:off x="1000006" y="4163973"/>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2</a:t>
            </a:r>
            <a:endParaRPr lang="en-US" sz="1550" dirty="0"/>
          </a:p>
        </p:txBody>
      </p:sp>
      <p:sp>
        <p:nvSpPr>
          <p:cNvPr id="15" name="Text 13"/>
          <p:cNvSpPr/>
          <p:nvPr/>
        </p:nvSpPr>
        <p:spPr>
          <a:xfrm>
            <a:off x="2306479" y="4163973"/>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Firmware ve Yazılım Geliştirme</a:t>
            </a:r>
            <a:endParaRPr lang="en-US" sz="1550" dirty="0"/>
          </a:p>
        </p:txBody>
      </p:sp>
      <p:sp>
        <p:nvSpPr>
          <p:cNvPr id="16" name="Text 14"/>
          <p:cNvSpPr/>
          <p:nvPr/>
        </p:nvSpPr>
        <p:spPr>
          <a:xfrm>
            <a:off x="6075283" y="4163973"/>
            <a:ext cx="7555349"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Koruma algoritmaları ve haberleşme protokolleri için yazılım geliştirme için mühendislik ihtiyacı.</a:t>
            </a:r>
            <a:endParaRPr lang="en-US" sz="1550" dirty="0"/>
          </a:p>
        </p:txBody>
      </p:sp>
      <p:sp>
        <p:nvSpPr>
          <p:cNvPr id="17" name="Shape 15"/>
          <p:cNvSpPr/>
          <p:nvPr/>
        </p:nvSpPr>
        <p:spPr>
          <a:xfrm>
            <a:off x="801410" y="4925735"/>
            <a:ext cx="13027581" cy="570905"/>
          </a:xfrm>
          <a:prstGeom prst="rect">
            <a:avLst/>
          </a:prstGeom>
          <a:solidFill>
            <a:srgbClr val="000000">
              <a:alpha val="4000"/>
            </a:srgbClr>
          </a:solidFill>
          <a:ln/>
        </p:spPr>
      </p:sp>
      <p:sp>
        <p:nvSpPr>
          <p:cNvPr id="18" name="Text 16"/>
          <p:cNvSpPr/>
          <p:nvPr/>
        </p:nvSpPr>
        <p:spPr>
          <a:xfrm>
            <a:off x="1000006" y="505241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3</a:t>
            </a:r>
            <a:endParaRPr lang="en-US" sz="1550" dirty="0"/>
          </a:p>
        </p:txBody>
      </p:sp>
      <p:sp>
        <p:nvSpPr>
          <p:cNvPr id="19" name="Text 17"/>
          <p:cNvSpPr/>
          <p:nvPr/>
        </p:nvSpPr>
        <p:spPr>
          <a:xfrm>
            <a:off x="2306479" y="505241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Test ve Validasyon</a:t>
            </a:r>
            <a:endParaRPr lang="en-US" sz="1550" dirty="0"/>
          </a:p>
        </p:txBody>
      </p:sp>
      <p:sp>
        <p:nvSpPr>
          <p:cNvPr id="20" name="Text 18"/>
          <p:cNvSpPr/>
          <p:nvPr/>
        </p:nvSpPr>
        <p:spPr>
          <a:xfrm>
            <a:off x="6075283" y="505241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Laboratuvar ve saha testleri için ekipman ve geçici kurulum maliyetleri</a:t>
            </a:r>
            <a:endParaRPr lang="en-US" sz="1550" dirty="0"/>
          </a:p>
        </p:txBody>
      </p:sp>
      <p:sp>
        <p:nvSpPr>
          <p:cNvPr id="21" name="Shape 19"/>
          <p:cNvSpPr/>
          <p:nvPr/>
        </p:nvSpPr>
        <p:spPr>
          <a:xfrm>
            <a:off x="801410" y="5496639"/>
            <a:ext cx="13027581" cy="570905"/>
          </a:xfrm>
          <a:prstGeom prst="rect">
            <a:avLst/>
          </a:prstGeom>
          <a:solidFill>
            <a:srgbClr val="FFFFFF">
              <a:alpha val="4000"/>
            </a:srgbClr>
          </a:solidFill>
          <a:ln/>
        </p:spPr>
      </p:sp>
      <p:sp>
        <p:nvSpPr>
          <p:cNvPr id="22" name="Text 20"/>
          <p:cNvSpPr/>
          <p:nvPr/>
        </p:nvSpPr>
        <p:spPr>
          <a:xfrm>
            <a:off x="1000006" y="5623322"/>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4</a:t>
            </a:r>
            <a:endParaRPr lang="en-US" sz="1550" dirty="0"/>
          </a:p>
        </p:txBody>
      </p:sp>
      <p:sp>
        <p:nvSpPr>
          <p:cNvPr id="23" name="Text 21"/>
          <p:cNvSpPr/>
          <p:nvPr/>
        </p:nvSpPr>
        <p:spPr>
          <a:xfrm>
            <a:off x="2306479" y="5623322"/>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Haberleşme ve IoT Entegrasyonu</a:t>
            </a:r>
            <a:endParaRPr lang="en-US" sz="1550" dirty="0"/>
          </a:p>
        </p:txBody>
      </p:sp>
      <p:sp>
        <p:nvSpPr>
          <p:cNvPr id="24" name="Text 22"/>
          <p:cNvSpPr/>
          <p:nvPr/>
        </p:nvSpPr>
        <p:spPr>
          <a:xfrm>
            <a:off x="6075283" y="5623322"/>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CANBus, mobil uygulama ve uzaktan izleme altyapısı için donanım ve yazılım desteği.</a:t>
            </a:r>
            <a:endParaRPr lang="en-US" sz="1550" dirty="0"/>
          </a:p>
        </p:txBody>
      </p:sp>
      <p:sp>
        <p:nvSpPr>
          <p:cNvPr id="25" name="Shape 23"/>
          <p:cNvSpPr/>
          <p:nvPr/>
        </p:nvSpPr>
        <p:spPr>
          <a:xfrm>
            <a:off x="801410" y="6067544"/>
            <a:ext cx="13027581" cy="570905"/>
          </a:xfrm>
          <a:prstGeom prst="rect">
            <a:avLst/>
          </a:prstGeom>
          <a:solidFill>
            <a:srgbClr val="000000">
              <a:alpha val="4000"/>
            </a:srgbClr>
          </a:solidFill>
          <a:ln/>
        </p:spPr>
      </p:sp>
      <p:sp>
        <p:nvSpPr>
          <p:cNvPr id="26" name="Text 24"/>
          <p:cNvSpPr/>
          <p:nvPr/>
        </p:nvSpPr>
        <p:spPr>
          <a:xfrm>
            <a:off x="1000006" y="6194227"/>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5</a:t>
            </a:r>
            <a:endParaRPr lang="en-US" sz="1550" dirty="0"/>
          </a:p>
        </p:txBody>
      </p:sp>
      <p:sp>
        <p:nvSpPr>
          <p:cNvPr id="27" name="Text 25"/>
          <p:cNvSpPr/>
          <p:nvPr/>
        </p:nvSpPr>
        <p:spPr>
          <a:xfrm>
            <a:off x="2306479" y="6194227"/>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Endüstriyel Kalite ve Dayanıklılık</a:t>
            </a:r>
            <a:endParaRPr lang="en-US" sz="1550" dirty="0"/>
          </a:p>
        </p:txBody>
      </p:sp>
      <p:sp>
        <p:nvSpPr>
          <p:cNvPr id="28" name="Text 26"/>
          <p:cNvSpPr/>
          <p:nvPr/>
        </p:nvSpPr>
        <p:spPr>
          <a:xfrm>
            <a:off x="6075283" y="6194227"/>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Yüksek kalite bileşenler ve güvenilir sahada kullanım için yapısal malzeme Ku</a:t>
            </a:r>
            <a:endParaRPr lang="en-US" sz="1550" dirty="0"/>
          </a:p>
        </p:txBody>
      </p:sp>
      <p:sp>
        <p:nvSpPr>
          <p:cNvPr id="29" name="Shape 27"/>
          <p:cNvSpPr/>
          <p:nvPr/>
        </p:nvSpPr>
        <p:spPr>
          <a:xfrm>
            <a:off x="801410" y="6638449"/>
            <a:ext cx="13027581" cy="570905"/>
          </a:xfrm>
          <a:prstGeom prst="rect">
            <a:avLst/>
          </a:prstGeom>
          <a:solidFill>
            <a:srgbClr val="FFFFFF">
              <a:alpha val="4000"/>
            </a:srgbClr>
          </a:solidFill>
          <a:ln/>
        </p:spPr>
      </p:sp>
      <p:sp>
        <p:nvSpPr>
          <p:cNvPr id="30" name="Text 28"/>
          <p:cNvSpPr/>
          <p:nvPr/>
        </p:nvSpPr>
        <p:spPr>
          <a:xfrm>
            <a:off x="1000006" y="6765131"/>
            <a:ext cx="90213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6</a:t>
            </a:r>
            <a:endParaRPr lang="en-US" sz="1550" dirty="0"/>
          </a:p>
        </p:txBody>
      </p:sp>
      <p:sp>
        <p:nvSpPr>
          <p:cNvPr id="31" name="Text 29"/>
          <p:cNvSpPr/>
          <p:nvPr/>
        </p:nvSpPr>
        <p:spPr>
          <a:xfrm>
            <a:off x="2306479" y="6765131"/>
            <a:ext cx="336446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Çoklu Prototip ve Geliştirme Döngüsü</a:t>
            </a:r>
            <a:endParaRPr lang="en-US" sz="1550" dirty="0"/>
          </a:p>
        </p:txBody>
      </p:sp>
      <p:sp>
        <p:nvSpPr>
          <p:cNvPr id="32" name="Text 30"/>
          <p:cNvSpPr/>
          <p:nvPr/>
        </p:nvSpPr>
        <p:spPr>
          <a:xfrm>
            <a:off x="6075283" y="6765131"/>
            <a:ext cx="7555349"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İteratif geliştirme sürecinde oluşacak revizyon ve tekrar üretim giderleri</a:t>
            </a:r>
            <a:endParaRPr lang="en-US" sz="15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793790" y="2477572"/>
            <a:ext cx="8205073" cy="620078"/>
          </a:xfrm>
          <a:prstGeom prst="rect">
            <a:avLst/>
          </a:prstGeom>
          <a:noFill/>
          <a:ln/>
        </p:spPr>
        <p:txBody>
          <a:bodyPr wrap="none" lIns="0" tIns="0" rIns="0" bIns="0" rtlCol="0" anchor="t"/>
          <a:lstStyle/>
          <a:p>
            <a:pPr algn="l" indent="0" marL="0">
              <a:lnSpc>
                <a:spcPts val="4850"/>
              </a:lnSpc>
              <a:buNone/>
            </a:pPr>
            <a:r>
              <a:rPr lang="en-US" sz="3900" b="1" dirty="0">
                <a:solidFill>
                  <a:srgbClr val="1B1B27"/>
                </a:solidFill>
                <a:latin typeface="Raleway" pitchFamily="34" charset="0"/>
                <a:ea typeface="Raleway" pitchFamily="34" charset="-122"/>
                <a:cs typeface="Raleway" pitchFamily="34" charset="-120"/>
              </a:rPr>
              <a:t>Elektrolojik Enerji Teknolojileri Ltd.</a:t>
            </a:r>
            <a:endParaRPr lang="en-US" sz="3900" dirty="0"/>
          </a:p>
        </p:txBody>
      </p:sp>
      <p:sp>
        <p:nvSpPr>
          <p:cNvPr id="3" name="Text 1"/>
          <p:cNvSpPr/>
          <p:nvPr/>
        </p:nvSpPr>
        <p:spPr>
          <a:xfrm>
            <a:off x="793790" y="3494484"/>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Kuruluş Tarihi: 27.10.2005</a:t>
            </a:r>
            <a:endParaRPr lang="en-US" sz="1550" dirty="0"/>
          </a:p>
        </p:txBody>
      </p:sp>
      <p:sp>
        <p:nvSpPr>
          <p:cNvPr id="4" name="Text 2"/>
          <p:cNvSpPr/>
          <p:nvPr/>
        </p:nvSpPr>
        <p:spPr>
          <a:xfrm>
            <a:off x="793790" y="4035266"/>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Elektrolojik, otomasyon ve enerji yönetimi alanında yenilikçi donanım ve yazılım çözümler sunar. Tristör modülleri, ölçme-kontrol sistemleri, yardımcı güç kaynakları ve endüstriyel LED aydınlatma ürünleriyle sanayi tesislerinin verimliliğini artırır.</a:t>
            </a:r>
            <a:endParaRPr lang="en-US" sz="1550" dirty="0"/>
          </a:p>
        </p:txBody>
      </p:sp>
      <p:sp>
        <p:nvSpPr>
          <p:cNvPr id="5" name="Text 3"/>
          <p:cNvSpPr/>
          <p:nvPr/>
        </p:nvSpPr>
        <p:spPr>
          <a:xfrm>
            <a:off x="793790" y="4893588"/>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
        <p:nvSpPr>
          <p:cNvPr id="6" name="Text 4"/>
          <p:cNvSpPr/>
          <p:nvPr/>
        </p:nvSpPr>
        <p:spPr>
          <a:xfrm>
            <a:off x="793790" y="5434370"/>
            <a:ext cx="13042821" cy="317540"/>
          </a:xfrm>
          <a:prstGeom prst="rect">
            <a:avLst/>
          </a:prstGeom>
          <a:noFill/>
          <a:ln/>
        </p:spPr>
        <p:txBody>
          <a:bodyPr wrap="none" lIns="0" tIns="0" rIns="0" bIns="0" rtlCol="0" anchor="t"/>
          <a:lstStyle/>
          <a:p>
            <a:pPr algn="l" indent="0" marL="0">
              <a:lnSpc>
                <a:spcPts val="2500"/>
              </a:lnSpc>
              <a:buNone/>
            </a:pPr>
            <a:endParaRPr lang="en-US" sz="155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2480905"/>
          </a:xfrm>
          <a:prstGeom prst="rect">
            <a:avLst/>
          </a:prstGeom>
        </p:spPr>
      </p:pic>
      <p:sp>
        <p:nvSpPr>
          <p:cNvPr id="3" name="Text 0"/>
          <p:cNvSpPr/>
          <p:nvPr/>
        </p:nvSpPr>
        <p:spPr>
          <a:xfrm>
            <a:off x="793790" y="3187184"/>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 Ekibi ve İletişim</a:t>
            </a:r>
            <a:endParaRPr lang="en-US" sz="3900" dirty="0"/>
          </a:p>
        </p:txBody>
      </p:sp>
      <p:sp>
        <p:nvSpPr>
          <p:cNvPr id="4" name="Text 1"/>
          <p:cNvSpPr/>
          <p:nvPr/>
        </p:nvSpPr>
        <p:spPr>
          <a:xfrm>
            <a:off x="793790" y="4104918"/>
            <a:ext cx="13042821"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Bu projenin başarısı, aşağıdaki deneyimli ve yetenekli ekibimizin özverili çalışmalarıyla mümkün olacaktır:</a:t>
            </a:r>
            <a:endParaRPr lang="en-US" sz="1550" dirty="0"/>
          </a:p>
        </p:txBody>
      </p:sp>
      <p:sp>
        <p:nvSpPr>
          <p:cNvPr id="5" name="Text 2"/>
          <p:cNvSpPr/>
          <p:nvPr/>
        </p:nvSpPr>
        <p:spPr>
          <a:xfrm>
            <a:off x="793790" y="4645700"/>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 </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Metin KIYAN - ELEKTRİK-ELEKTRONİK MÜHENDİSİ                                         mkiyan@elektrolojik.com.t</a:t>
            </a:r>
            <a:endParaRPr lang="en-US" sz="1550" dirty="0"/>
          </a:p>
        </p:txBody>
      </p:sp>
      <p:sp>
        <p:nvSpPr>
          <p:cNvPr id="6" name="Text 3"/>
          <p:cNvSpPr/>
          <p:nvPr/>
        </p:nvSpPr>
        <p:spPr>
          <a:xfrm>
            <a:off x="793790" y="5032653"/>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 Mehmet TURGUT- ELEKTRİK-ELEKTRONİK MÜHENDİSİ                                  mturgut@elektrolojik.com.tr</a:t>
            </a:r>
            <a:endParaRPr lang="en-US" sz="1550" dirty="0"/>
          </a:p>
        </p:txBody>
      </p:sp>
      <p:sp>
        <p:nvSpPr>
          <p:cNvPr id="7" name="Text 4"/>
          <p:cNvSpPr/>
          <p:nvPr/>
        </p:nvSpPr>
        <p:spPr>
          <a:xfrm>
            <a:off x="793790" y="5419606"/>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 Dursun Samed ARSLAN - ELEKTRİK-ELEKTRONİK MÜHENDİSİ                     sarslan@elektrolojik.com.tr</a:t>
            </a:r>
            <a:endParaRPr lang="en-US" sz="1550" dirty="0"/>
          </a:p>
        </p:txBody>
      </p:sp>
      <p:sp>
        <p:nvSpPr>
          <p:cNvPr id="8" name="Text 5"/>
          <p:cNvSpPr/>
          <p:nvPr/>
        </p:nvSpPr>
        <p:spPr>
          <a:xfrm>
            <a:off x="793790" y="5806559"/>
            <a:ext cx="13042821"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Kayra EMİROĞLU- ELEKTRİK-ELEKTRONİK MÜHENDİSİ                                   kemiroglu@elektrolojik.com.tr</a:t>
            </a:r>
            <a:endParaRPr lang="en-US" sz="1550" dirty="0"/>
          </a:p>
        </p:txBody>
      </p:sp>
      <p:sp>
        <p:nvSpPr>
          <p:cNvPr id="9" name="Text 6"/>
          <p:cNvSpPr/>
          <p:nvPr/>
        </p:nvSpPr>
        <p:spPr>
          <a:xfrm>
            <a:off x="793790" y="6347341"/>
            <a:ext cx="13042821"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TÜBİTAK desteğiniz ve ilgileriniz için teşekkür ederiz. Projemiz hakkında daha fazla bilgi almak veya işbirliği fırsatlarını görüşmek için bizimle iletişime geçebilirsiniz.</a:t>
            </a:r>
            <a:endParaRPr lang="en-US" sz="1550" dirty="0"/>
          </a:p>
        </p:txBody>
      </p:sp>
      <p:sp>
        <p:nvSpPr>
          <p:cNvPr id="10" name="Text 7"/>
          <p:cNvSpPr/>
          <p:nvPr/>
        </p:nvSpPr>
        <p:spPr>
          <a:xfrm>
            <a:off x="793790" y="7205663"/>
            <a:ext cx="13042821"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İletişim:</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[E-posta Adresi] | [Telefon Numarası]</a:t>
            </a:r>
            <a:endParaRPr lang="en-US" sz="15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p:nvPr/>
        </p:nvSpPr>
        <p:spPr>
          <a:xfrm>
            <a:off x="793790" y="1609368"/>
            <a:ext cx="10233779"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Karşılaştırmalı Avantajlar: Akıllı Tristör Modülü</a:t>
            </a:r>
            <a:endParaRPr lang="en-US" sz="3900" dirty="0"/>
          </a:p>
        </p:txBody>
      </p:sp>
      <p:pic>
        <p:nvPicPr>
          <p:cNvPr id="3" name="Image 0" descr="preencoded.png">    </p:cNvPr>
          <p:cNvPicPr>
            <a:picLocks noChangeAspect="1"/>
          </p:cNvPicPr>
          <p:nvPr/>
        </p:nvPicPr>
        <p:blipFill>
          <a:blip r:embed="rId1"/>
          <a:stretch>
            <a:fillRect/>
          </a:stretch>
        </p:blipFill>
        <p:spPr>
          <a:xfrm>
            <a:off x="793790" y="2626281"/>
            <a:ext cx="595313" cy="595313"/>
          </a:xfrm>
          <a:prstGeom prst="rect">
            <a:avLst/>
          </a:prstGeom>
        </p:spPr>
      </p:pic>
      <p:sp>
        <p:nvSpPr>
          <p:cNvPr id="4" name="Text 1"/>
          <p:cNvSpPr/>
          <p:nvPr/>
        </p:nvSpPr>
        <p:spPr>
          <a:xfrm>
            <a:off x="793790"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Akıllı Yönetim</a:t>
            </a:r>
            <a:endParaRPr lang="en-US" sz="1950" dirty="0"/>
          </a:p>
        </p:txBody>
      </p:sp>
      <p:sp>
        <p:nvSpPr>
          <p:cNvPr id="5" name="Text 2"/>
          <p:cNvSpPr/>
          <p:nvPr/>
        </p:nvSpPr>
        <p:spPr>
          <a:xfrm>
            <a:off x="793790" y="3898821"/>
            <a:ext cx="6397347"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Yapay zeka ve IoT entegrasyonuyla gerçek zamanlı enerji optimizasyonu sunar.</a:t>
            </a:r>
            <a:endParaRPr lang="en-US" sz="1550" dirty="0"/>
          </a:p>
        </p:txBody>
      </p:sp>
      <p:pic>
        <p:nvPicPr>
          <p:cNvPr id="6" name="Image 1" descr="preencoded.png">    </p:cNvPr>
          <p:cNvPicPr>
            <a:picLocks noChangeAspect="1"/>
          </p:cNvPicPr>
          <p:nvPr/>
        </p:nvPicPr>
        <p:blipFill>
          <a:blip r:embed="rId2"/>
          <a:stretch>
            <a:fillRect/>
          </a:stretch>
        </p:blipFill>
        <p:spPr>
          <a:xfrm>
            <a:off x="7439144" y="2626281"/>
            <a:ext cx="595313" cy="595313"/>
          </a:xfrm>
          <a:prstGeom prst="rect">
            <a:avLst/>
          </a:prstGeom>
        </p:spPr>
      </p:pic>
      <p:sp>
        <p:nvSpPr>
          <p:cNvPr id="7" name="Text 3"/>
          <p:cNvSpPr/>
          <p:nvPr/>
        </p:nvSpPr>
        <p:spPr>
          <a:xfrm>
            <a:off x="7439144" y="3469600"/>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Üstün Verimlilik</a:t>
            </a:r>
            <a:endParaRPr lang="en-US" sz="1950" dirty="0"/>
          </a:p>
        </p:txBody>
      </p:sp>
      <p:sp>
        <p:nvSpPr>
          <p:cNvPr id="8" name="Text 4"/>
          <p:cNvSpPr/>
          <p:nvPr/>
        </p:nvSpPr>
        <p:spPr>
          <a:xfrm>
            <a:off x="7439144" y="3898821"/>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Geleneksel modüllere kıyasla %20'ye varan enerji tasarrufu sağlar.</a:t>
            </a:r>
            <a:endParaRPr lang="en-US" sz="1550" dirty="0"/>
          </a:p>
        </p:txBody>
      </p:sp>
      <p:pic>
        <p:nvPicPr>
          <p:cNvPr id="9" name="Image 2" descr="preencoded.png">    </p:cNvPr>
          <p:cNvPicPr>
            <a:picLocks noChangeAspect="1"/>
          </p:cNvPicPr>
          <p:nvPr/>
        </p:nvPicPr>
        <p:blipFill>
          <a:blip r:embed="rId3"/>
          <a:stretch>
            <a:fillRect/>
          </a:stretch>
        </p:blipFill>
        <p:spPr>
          <a:xfrm>
            <a:off x="793790" y="5030033"/>
            <a:ext cx="595313" cy="595313"/>
          </a:xfrm>
          <a:prstGeom prst="rect">
            <a:avLst/>
          </a:prstGeom>
        </p:spPr>
      </p:pic>
      <p:sp>
        <p:nvSpPr>
          <p:cNvPr id="10" name="Text 5"/>
          <p:cNvSpPr/>
          <p:nvPr/>
        </p:nvSpPr>
        <p:spPr>
          <a:xfrm>
            <a:off x="793790"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Yüksek Güvenilirlik</a:t>
            </a:r>
            <a:endParaRPr lang="en-US" sz="1950" dirty="0"/>
          </a:p>
        </p:txBody>
      </p:sp>
      <p:sp>
        <p:nvSpPr>
          <p:cNvPr id="11" name="Text 6"/>
          <p:cNvSpPr/>
          <p:nvPr/>
        </p:nvSpPr>
        <p:spPr>
          <a:xfrm>
            <a:off x="793790" y="6302573"/>
            <a:ext cx="6397347"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Entegre sensörler, arıza riskini minimize eder ve kullanım ömrünü uzatır.</a:t>
            </a:r>
            <a:endParaRPr lang="en-US" sz="1550" dirty="0"/>
          </a:p>
        </p:txBody>
      </p:sp>
      <p:pic>
        <p:nvPicPr>
          <p:cNvPr id="12" name="Image 3" descr="preencoded.png">    </p:cNvPr>
          <p:cNvPicPr>
            <a:picLocks noChangeAspect="1"/>
          </p:cNvPicPr>
          <p:nvPr/>
        </p:nvPicPr>
        <p:blipFill>
          <a:blip r:embed="rId4"/>
          <a:stretch>
            <a:fillRect/>
          </a:stretch>
        </p:blipFill>
        <p:spPr>
          <a:xfrm>
            <a:off x="7439144" y="5030033"/>
            <a:ext cx="595313" cy="595313"/>
          </a:xfrm>
          <a:prstGeom prst="rect">
            <a:avLst/>
          </a:prstGeom>
        </p:spPr>
      </p:pic>
      <p:sp>
        <p:nvSpPr>
          <p:cNvPr id="13" name="Text 7"/>
          <p:cNvSpPr/>
          <p:nvPr/>
        </p:nvSpPr>
        <p:spPr>
          <a:xfrm>
            <a:off x="7439144" y="5873353"/>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Kolay Entegrasyon</a:t>
            </a:r>
            <a:endParaRPr lang="en-US" sz="1950" dirty="0"/>
          </a:p>
        </p:txBody>
      </p:sp>
      <p:sp>
        <p:nvSpPr>
          <p:cNvPr id="14" name="Text 8"/>
          <p:cNvSpPr/>
          <p:nvPr/>
        </p:nvSpPr>
        <p:spPr>
          <a:xfrm>
            <a:off x="7439144" y="6302573"/>
            <a:ext cx="6397466"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Modüler tasarımı sayesinde mevcut sistemlere sorunsuz uyum sağlar.</a:t>
            </a:r>
            <a:endParaRPr lang="en-US" sz="1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48070" y="514350"/>
            <a:ext cx="4676061" cy="584359"/>
          </a:xfrm>
          <a:prstGeom prst="rect">
            <a:avLst/>
          </a:prstGeom>
          <a:noFill/>
          <a:ln/>
        </p:spPr>
        <p:txBody>
          <a:bodyPr wrap="none" lIns="0" tIns="0" rIns="0" bIns="0" rtlCol="0" anchor="t"/>
          <a:lstStyle/>
          <a:p>
            <a:pPr algn="l" indent="0" marL="0">
              <a:lnSpc>
                <a:spcPts val="4600"/>
              </a:lnSpc>
              <a:buNone/>
            </a:pPr>
            <a:r>
              <a:rPr lang="en-US" sz="3650" dirty="0">
                <a:solidFill>
                  <a:srgbClr val="1B1B27"/>
                </a:solidFill>
                <a:latin typeface="Raleway" pitchFamily="34" charset="0"/>
                <a:ea typeface="Raleway" pitchFamily="34" charset="-122"/>
                <a:cs typeface="Raleway" pitchFamily="34" charset="-120"/>
              </a:rPr>
              <a:t>Çağrıya Uygunluk</a:t>
            </a:r>
            <a:endParaRPr lang="en-US" sz="3650" dirty="0"/>
          </a:p>
        </p:txBody>
      </p:sp>
      <p:sp>
        <p:nvSpPr>
          <p:cNvPr id="3" name="Text 1"/>
          <p:cNvSpPr/>
          <p:nvPr/>
        </p:nvSpPr>
        <p:spPr>
          <a:xfrm>
            <a:off x="748070" y="1547455"/>
            <a:ext cx="6339007" cy="897612"/>
          </a:xfrm>
          <a:prstGeom prst="rect">
            <a:avLst/>
          </a:prstGeom>
          <a:noFill/>
          <a:ln/>
        </p:spPr>
        <p:txBody>
          <a:bodyPr wrap="square" lIns="0" tIns="0" rIns="0" bIns="0" rtlCol="0" anchor="t"/>
          <a:lstStyle/>
          <a:p>
            <a:pPr algn="l" indent="0" marL="0">
              <a:lnSpc>
                <a:spcPts val="2350"/>
              </a:lnSpc>
              <a:buNone/>
            </a:pPr>
            <a:r>
              <a:rPr lang="en-US" sz="1450" dirty="0">
                <a:solidFill>
                  <a:srgbClr val="3C3939"/>
                </a:solidFill>
                <a:latin typeface="Roboto" pitchFamily="34" charset="0"/>
                <a:ea typeface="Roboto" pitchFamily="34" charset="-122"/>
                <a:cs typeface="Roboto" pitchFamily="34" charset="-120"/>
              </a:rPr>
              <a:t>Projemiz, endüstriyel otomasyon ve Endüstri 4.0 dönüşümü kapsamında yerli ve milli teknoloji geliştirme hedeflerine tam uyum sağlamaktadır. Önerilen akıllı tristör modülü:</a:t>
            </a:r>
            <a:endParaRPr lang="en-US" sz="1450" dirty="0"/>
          </a:p>
        </p:txBody>
      </p:sp>
      <p:sp>
        <p:nvSpPr>
          <p:cNvPr id="4" name="Text 2"/>
          <p:cNvSpPr/>
          <p:nvPr/>
        </p:nvSpPr>
        <p:spPr>
          <a:xfrm>
            <a:off x="748070" y="2613303"/>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3C3939"/>
                </a:solidFill>
                <a:latin typeface="Roboto" pitchFamily="34" charset="0"/>
                <a:ea typeface="Roboto" pitchFamily="34" charset="-122"/>
                <a:cs typeface="Roboto" pitchFamily="34" charset="-120"/>
              </a:rPr>
              <a:t>1507 Programı’nın amacı, KOBİ'lerin Ar-Ge yapma yetkinliklerini artırmak ve ticarileşebilir ürün geliştirmelerini sağlamaktır.</a:t>
            </a:r>
            <a:endParaRPr lang="en-US" sz="1450" dirty="0"/>
          </a:p>
        </p:txBody>
      </p:sp>
      <p:sp>
        <p:nvSpPr>
          <p:cNvPr id="5" name="Text 3"/>
          <p:cNvSpPr/>
          <p:nvPr/>
        </p:nvSpPr>
        <p:spPr>
          <a:xfrm>
            <a:off x="748070" y="3277076"/>
            <a:ext cx="6339007" cy="897612"/>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3C3939"/>
                </a:solidFill>
                <a:latin typeface="Roboto" pitchFamily="34" charset="0"/>
                <a:ea typeface="Roboto" pitchFamily="34" charset="-122"/>
                <a:cs typeface="Roboto" pitchFamily="34" charset="-120"/>
              </a:rPr>
              <a:t>Projemiz, kapasitif yüklerin yönetimi gibi endüstride karşılaşılan temel bir probleme çözüm sunmaktadır. Bu alan, enerji tüketiminin ve güç kalitesinin yönetimi açısından kritik öneme sahiptir.</a:t>
            </a:r>
            <a:endParaRPr lang="en-US" sz="1450" dirty="0"/>
          </a:p>
        </p:txBody>
      </p:sp>
      <p:sp>
        <p:nvSpPr>
          <p:cNvPr id="6" name="Text 4"/>
          <p:cNvSpPr/>
          <p:nvPr/>
        </p:nvSpPr>
        <p:spPr>
          <a:xfrm>
            <a:off x="748070" y="4240054"/>
            <a:ext cx="6339007" cy="1496020"/>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3C3939"/>
                </a:solidFill>
                <a:latin typeface="Roboto" pitchFamily="34" charset="0"/>
                <a:ea typeface="Roboto" pitchFamily="34" charset="-122"/>
                <a:cs typeface="Roboto" pitchFamily="34" charset="-120"/>
              </a:rPr>
              <a:t>Geliştirdiğimiz ürün, </a:t>
            </a:r>
            <a:pPr algn="l" indent="0" marL="0">
              <a:lnSpc>
                <a:spcPts val="2350"/>
              </a:lnSpc>
              <a:buNone/>
            </a:pPr>
            <a:r>
              <a:rPr lang="en-US" sz="1450" b="1" dirty="0">
                <a:solidFill>
                  <a:srgbClr val="3C3939"/>
                </a:solidFill>
                <a:latin typeface="Roboto" pitchFamily="34" charset="0"/>
                <a:ea typeface="Roboto" pitchFamily="34" charset="-122"/>
                <a:cs typeface="Roboto" pitchFamily="34" charset="-120"/>
              </a:rPr>
              <a:t>aşırı akım, aşırı gerilim, THD, sıcaklık </a:t>
            </a:r>
            <a:pPr algn="l" indent="0" marL="0">
              <a:lnSpc>
                <a:spcPts val="2350"/>
              </a:lnSpc>
              <a:buNone/>
            </a:pPr>
            <a:r>
              <a:rPr lang="en-US" sz="1450" dirty="0">
                <a:solidFill>
                  <a:srgbClr val="3C3939"/>
                </a:solidFill>
                <a:latin typeface="Roboto" pitchFamily="34" charset="0"/>
                <a:ea typeface="Roboto" pitchFamily="34" charset="-122"/>
                <a:cs typeface="Roboto" pitchFamily="34" charset="-120"/>
              </a:rPr>
              <a:t>gibi parametrelere karşı akıllı koruma sağlayarak sistem güvenliğini artırmakta ve tristör arızalarını %80-90 azaltmayı hedeflemektedir. Bu, hem enerji verimliliği sağlamakta hem de ithalatı azaltıcı etkisiyle stratejik fayda sunmaktadır</a:t>
            </a:r>
            <a:endParaRPr lang="en-US" sz="1450" dirty="0"/>
          </a:p>
        </p:txBody>
      </p:sp>
      <p:sp>
        <p:nvSpPr>
          <p:cNvPr id="7" name="Text 5"/>
          <p:cNvSpPr/>
          <p:nvPr/>
        </p:nvSpPr>
        <p:spPr>
          <a:xfrm>
            <a:off x="748070" y="5801439"/>
            <a:ext cx="6339007" cy="598408"/>
          </a:xfrm>
          <a:prstGeom prst="rect">
            <a:avLst/>
          </a:prstGeom>
          <a:noFill/>
          <a:ln/>
        </p:spPr>
        <p:txBody>
          <a:bodyPr wrap="square" lIns="0" tIns="0" rIns="0" bIns="0" rtlCol="0" anchor="t"/>
          <a:lstStyle/>
          <a:p>
            <a:pPr algn="l" marL="342900" indent="-342900">
              <a:lnSpc>
                <a:spcPts val="2350"/>
              </a:lnSpc>
              <a:buSzPct val="100000"/>
              <a:buChar char="•"/>
            </a:pPr>
            <a:r>
              <a:rPr lang="en-US" sz="1450" dirty="0">
                <a:solidFill>
                  <a:srgbClr val="3C3939"/>
                </a:solidFill>
                <a:latin typeface="Roboto" pitchFamily="34" charset="0"/>
                <a:ea typeface="Roboto" pitchFamily="34" charset="-122"/>
                <a:cs typeface="Roboto" pitchFamily="34" charset="-120"/>
              </a:rPr>
              <a:t>•Geliştirdiğimiz ürün, yüksek teknoloji içeriği ve yerli mühendislik katkısıyla dışa bağımlılığı azaltacak şekilde özgün olarak tasarlanmıştır.</a:t>
            </a:r>
            <a:endParaRPr lang="en-US" sz="1450" dirty="0"/>
          </a:p>
        </p:txBody>
      </p:sp>
      <p:pic>
        <p:nvPicPr>
          <p:cNvPr id="8" name="Image 0" descr="preencoded.png">    </p:cNvPr>
          <p:cNvPicPr>
            <a:picLocks noChangeAspect="1"/>
          </p:cNvPicPr>
          <p:nvPr/>
        </p:nvPicPr>
        <p:blipFill>
          <a:blip r:embed="rId1"/>
          <a:stretch>
            <a:fillRect/>
          </a:stretch>
        </p:blipFill>
        <p:spPr>
          <a:xfrm>
            <a:off x="7550944" y="1589603"/>
            <a:ext cx="6339007" cy="633900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sp>
        <p:nvSpPr>
          <p:cNvPr id="3" name="Text 0"/>
          <p:cNvSpPr/>
          <p:nvPr/>
        </p:nvSpPr>
        <p:spPr>
          <a:xfrm>
            <a:off x="6280190" y="1242774"/>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Projenin Genel Amacı</a:t>
            </a:r>
            <a:endParaRPr lang="en-US" sz="3900" dirty="0"/>
          </a:p>
        </p:txBody>
      </p:sp>
      <p:sp>
        <p:nvSpPr>
          <p:cNvPr id="4" name="Shape 1"/>
          <p:cNvSpPr/>
          <p:nvPr/>
        </p:nvSpPr>
        <p:spPr>
          <a:xfrm>
            <a:off x="6280190" y="2160508"/>
            <a:ext cx="446484" cy="446484"/>
          </a:xfrm>
          <a:prstGeom prst="roundRect">
            <a:avLst>
              <a:gd name="adj" fmla="val 18670"/>
            </a:avLst>
          </a:prstGeom>
          <a:solidFill>
            <a:srgbClr val="E1E1EA"/>
          </a:solidFill>
          <a:ln w="7620">
            <a:solidFill>
              <a:srgbClr val="C7C7D0"/>
            </a:solidFill>
            <a:prstDash val="solid"/>
          </a:ln>
        </p:spPr>
      </p:sp>
      <p:sp>
        <p:nvSpPr>
          <p:cNvPr id="5" name="Text 2"/>
          <p:cNvSpPr/>
          <p:nvPr/>
        </p:nvSpPr>
        <p:spPr>
          <a:xfrm>
            <a:off x="6925032" y="2228731"/>
            <a:ext cx="5908358"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Mevcut Tristör Modüllerinin Yetersizliklerini Giderme</a:t>
            </a:r>
            <a:endParaRPr lang="en-US" sz="1950" dirty="0"/>
          </a:p>
        </p:txBody>
      </p:sp>
      <p:sp>
        <p:nvSpPr>
          <p:cNvPr id="6" name="Text 3"/>
          <p:cNvSpPr/>
          <p:nvPr/>
        </p:nvSpPr>
        <p:spPr>
          <a:xfrm>
            <a:off x="6925032" y="2657951"/>
            <a:ext cx="6911578"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Sanayi tesislerindeki kapasitif yüklerin anahtarlanmasında kullanılan mevcut tristörlü modüllerin eksikliklerini ortadan kaldırmak.</a:t>
            </a:r>
            <a:endParaRPr lang="en-US" sz="1550" dirty="0"/>
          </a:p>
        </p:txBody>
      </p:sp>
      <p:sp>
        <p:nvSpPr>
          <p:cNvPr id="7" name="Shape 4"/>
          <p:cNvSpPr/>
          <p:nvPr/>
        </p:nvSpPr>
        <p:spPr>
          <a:xfrm>
            <a:off x="6280190" y="3689866"/>
            <a:ext cx="446484" cy="446484"/>
          </a:xfrm>
          <a:prstGeom prst="roundRect">
            <a:avLst>
              <a:gd name="adj" fmla="val 18670"/>
            </a:avLst>
          </a:prstGeom>
          <a:solidFill>
            <a:srgbClr val="E1E1EA"/>
          </a:solidFill>
          <a:ln w="7620">
            <a:solidFill>
              <a:srgbClr val="C7C7D0"/>
            </a:solidFill>
            <a:prstDash val="solid"/>
          </a:ln>
        </p:spPr>
      </p:sp>
      <p:sp>
        <p:nvSpPr>
          <p:cNvPr id="8" name="Text 5"/>
          <p:cNvSpPr/>
          <p:nvPr/>
        </p:nvSpPr>
        <p:spPr>
          <a:xfrm>
            <a:off x="6925032" y="3758089"/>
            <a:ext cx="5040511"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Çağdaş İhtiyaçlara Cevap Veren Yerli Çözüm</a:t>
            </a:r>
            <a:endParaRPr lang="en-US" sz="1950" dirty="0"/>
          </a:p>
        </p:txBody>
      </p:sp>
      <p:sp>
        <p:nvSpPr>
          <p:cNvPr id="9" name="Text 6"/>
          <p:cNvSpPr/>
          <p:nvPr/>
        </p:nvSpPr>
        <p:spPr>
          <a:xfrm>
            <a:off x="6925032" y="4187309"/>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Gelişmiş koruma fonksiyonları(akım, gerilim, THD ve sıcaklık), uzaktan izleme, olay kaydı, modüler yapı ve IoT entegrasyonu gibi modern gereksinimleri karşılayan tamamen yerli üretim bir çözüm sunmak.</a:t>
            </a:r>
            <a:endParaRPr lang="en-US" sz="1550" dirty="0"/>
          </a:p>
        </p:txBody>
      </p:sp>
      <p:sp>
        <p:nvSpPr>
          <p:cNvPr id="10" name="Shape 7"/>
          <p:cNvSpPr/>
          <p:nvPr/>
        </p:nvSpPr>
        <p:spPr>
          <a:xfrm>
            <a:off x="6280190" y="5536763"/>
            <a:ext cx="446484" cy="446484"/>
          </a:xfrm>
          <a:prstGeom prst="roundRect">
            <a:avLst>
              <a:gd name="adj" fmla="val 18670"/>
            </a:avLst>
          </a:prstGeom>
          <a:solidFill>
            <a:srgbClr val="E1E1EA"/>
          </a:solidFill>
          <a:ln w="7620">
            <a:solidFill>
              <a:srgbClr val="C7C7D0"/>
            </a:solidFill>
            <a:prstDash val="solid"/>
          </a:ln>
        </p:spPr>
      </p:sp>
      <p:sp>
        <p:nvSpPr>
          <p:cNvPr id="11" name="Text 8"/>
          <p:cNvSpPr/>
          <p:nvPr/>
        </p:nvSpPr>
        <p:spPr>
          <a:xfrm>
            <a:off x="6925032" y="5604986"/>
            <a:ext cx="3534847"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Enerji Verimliliği ve Dijitalleşme</a:t>
            </a:r>
            <a:endParaRPr lang="en-US" sz="1950" dirty="0"/>
          </a:p>
        </p:txBody>
      </p:sp>
      <p:sp>
        <p:nvSpPr>
          <p:cNvPr id="12" name="Text 9"/>
          <p:cNvSpPr/>
          <p:nvPr/>
        </p:nvSpPr>
        <p:spPr>
          <a:xfrm>
            <a:off x="6925032" y="6034207"/>
            <a:ext cx="6911578"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Enerji verimliliğini artıracak, arıza oranlarını düşürecek ve kompanzasyon sistemlerinde dijitalleşmenin önünü açacak yeni nesil bir akıllı tristör modülü geliştirmek.</a:t>
            </a:r>
            <a:endParaRPr lang="en-US" sz="1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877610"/>
            <a:ext cx="9143286"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 ile Çözülmesi Amaçlanan Problem</a:t>
            </a:r>
            <a:endParaRPr lang="en-US" sz="3900" dirty="0"/>
          </a:p>
        </p:txBody>
      </p:sp>
      <p:sp>
        <p:nvSpPr>
          <p:cNvPr id="3" name="Text 1"/>
          <p:cNvSpPr/>
          <p:nvPr/>
        </p:nvSpPr>
        <p:spPr>
          <a:xfrm>
            <a:off x="793790" y="1993702"/>
            <a:ext cx="3450788" cy="310158"/>
          </a:xfrm>
          <a:prstGeom prst="rect">
            <a:avLst/>
          </a:prstGeom>
          <a:noFill/>
          <a:ln/>
        </p:spPr>
        <p:txBody>
          <a:bodyPr wrap="none" lIns="0" tIns="0" rIns="0" bIns="0" rtlCol="0" anchor="t"/>
          <a:lstStyle/>
          <a:p>
            <a:pPr algn="l" indent="0" marL="0">
              <a:lnSpc>
                <a:spcPts val="2400"/>
              </a:lnSpc>
              <a:buNone/>
            </a:pPr>
            <a:r>
              <a:rPr lang="en-US" sz="1950" dirty="0">
                <a:solidFill>
                  <a:srgbClr val="1B1B27"/>
                </a:solidFill>
                <a:latin typeface="Raleway" pitchFamily="34" charset="0"/>
                <a:ea typeface="Raleway" pitchFamily="34" charset="-122"/>
                <a:cs typeface="Raleway" pitchFamily="34" charset="-120"/>
              </a:rPr>
              <a:t>Mevcut Sistemlerin Eksiklikleri</a:t>
            </a:r>
            <a:endParaRPr lang="en-US" sz="1950" dirty="0"/>
          </a:p>
        </p:txBody>
      </p:sp>
      <p:sp>
        <p:nvSpPr>
          <p:cNvPr id="4" name="Text 2"/>
          <p:cNvSpPr/>
          <p:nvPr/>
        </p:nvSpPr>
        <p:spPr>
          <a:xfrm>
            <a:off x="793790" y="250221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Ani akım ve gerilim darbelerine karşı yetersiz koruma</a:t>
            </a:r>
            <a:endParaRPr lang="en-US" sz="1550" dirty="0"/>
          </a:p>
        </p:txBody>
      </p:sp>
      <p:sp>
        <p:nvSpPr>
          <p:cNvPr id="5" name="Text 3"/>
          <p:cNvSpPr/>
          <p:nvPr/>
        </p:nvSpPr>
        <p:spPr>
          <a:xfrm>
            <a:off x="793790" y="2889171"/>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Sıcaklığın sadece genel sensörle izlenmesi</a:t>
            </a:r>
            <a:endParaRPr lang="en-US" sz="1550" dirty="0"/>
          </a:p>
        </p:txBody>
      </p:sp>
      <p:sp>
        <p:nvSpPr>
          <p:cNvPr id="6" name="Text 4"/>
          <p:cNvSpPr/>
          <p:nvPr/>
        </p:nvSpPr>
        <p:spPr>
          <a:xfrm>
            <a:off x="793790" y="3276124"/>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THD ölçüm ve kontrolünün olmaması</a:t>
            </a:r>
            <a:endParaRPr lang="en-US" sz="1550" dirty="0"/>
          </a:p>
        </p:txBody>
      </p:sp>
      <p:sp>
        <p:nvSpPr>
          <p:cNvPr id="7" name="Text 5"/>
          <p:cNvSpPr/>
          <p:nvPr/>
        </p:nvSpPr>
        <p:spPr>
          <a:xfrm>
            <a:off x="793790" y="3663077"/>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Kapasitör sığasının izlenmemesi</a:t>
            </a:r>
            <a:endParaRPr lang="en-US" sz="1550" dirty="0"/>
          </a:p>
        </p:txBody>
      </p:sp>
      <p:sp>
        <p:nvSpPr>
          <p:cNvPr id="8" name="Text 6"/>
          <p:cNvSpPr/>
          <p:nvPr/>
        </p:nvSpPr>
        <p:spPr>
          <a:xfrm>
            <a:off x="793790" y="4050030"/>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Arıza logu ve olay kaydının bulunmaması</a:t>
            </a:r>
            <a:endParaRPr lang="en-US" sz="1550" dirty="0"/>
          </a:p>
        </p:txBody>
      </p:sp>
      <p:sp>
        <p:nvSpPr>
          <p:cNvPr id="9" name="Text 7"/>
          <p:cNvSpPr/>
          <p:nvPr/>
        </p:nvSpPr>
        <p:spPr>
          <a:xfrm>
            <a:off x="793790" y="443698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SCADA, IoT ve Endüstri 4.0 entegrasyon eksikliği</a:t>
            </a:r>
            <a:endParaRPr lang="en-US" sz="1550" dirty="0"/>
          </a:p>
        </p:txBody>
      </p:sp>
      <p:sp>
        <p:nvSpPr>
          <p:cNvPr id="10" name="Text 8"/>
          <p:cNvSpPr/>
          <p:nvPr/>
        </p:nvSpPr>
        <p:spPr>
          <a:xfrm>
            <a:off x="793790" y="482393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Monoblok yapılar nedeniyle bakım zorluğu</a:t>
            </a:r>
            <a:endParaRPr lang="en-US" sz="1550" dirty="0"/>
          </a:p>
        </p:txBody>
      </p:sp>
      <p:sp>
        <p:nvSpPr>
          <p:cNvPr id="11" name="Text 9"/>
          <p:cNvSpPr/>
          <p:nvPr/>
        </p:nvSpPr>
        <p:spPr>
          <a:xfrm>
            <a:off x="793790" y="5210889"/>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dirty="0">
                <a:solidFill>
                  <a:srgbClr val="3C3939"/>
                </a:solidFill>
                <a:latin typeface="Roboto" pitchFamily="34" charset="0"/>
                <a:ea typeface="Roboto" pitchFamily="34" charset="-122"/>
                <a:cs typeface="Roboto" pitchFamily="34" charset="-120"/>
              </a:rPr>
              <a:t>Test edilebilirlik ve güncellenebilirlik eksikliği</a:t>
            </a:r>
            <a:endParaRPr lang="en-US" sz="1550" dirty="0"/>
          </a:p>
        </p:txBody>
      </p:sp>
      <p:pic>
        <p:nvPicPr>
          <p:cNvPr id="12" name="Image 0" descr="preencoded.png">    </p:cNvPr>
          <p:cNvPicPr>
            <a:picLocks noChangeAspect="1"/>
          </p:cNvPicPr>
          <p:nvPr/>
        </p:nvPicPr>
        <p:blipFill>
          <a:blip r:embed="rId1"/>
          <a:stretch>
            <a:fillRect/>
          </a:stretch>
        </p:blipFill>
        <p:spPr>
          <a:xfrm>
            <a:off x="7564874" y="2018586"/>
            <a:ext cx="6279356" cy="4296370"/>
          </a:xfrm>
          <a:prstGeom prst="rect">
            <a:avLst/>
          </a:prstGeom>
        </p:spPr>
      </p:pic>
      <p:sp>
        <p:nvSpPr>
          <p:cNvPr id="13" name="Text 10"/>
          <p:cNvSpPr/>
          <p:nvPr/>
        </p:nvSpPr>
        <p:spPr>
          <a:xfrm>
            <a:off x="7564874" y="6538198"/>
            <a:ext cx="6279356"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Bu eksiklikler, sistem duruşlarına, kompanzasyon başarısızlıklarına ve cihaz ömürlerinin kısalmasına neden olmaktadır.</a:t>
            </a:r>
            <a:endParaRPr lang="en-US" sz="1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386721"/>
            <a:ext cx="4961811"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Projenin Çıktısı</a:t>
            </a:r>
            <a:endParaRPr lang="en-US" sz="3900" dirty="0"/>
          </a:p>
        </p:txBody>
      </p:sp>
      <p:pic>
        <p:nvPicPr>
          <p:cNvPr id="4" name="Image 1" descr="preencoded.png">    </p:cNvPr>
          <p:cNvPicPr>
            <a:picLocks noChangeAspect="1"/>
          </p:cNvPicPr>
          <p:nvPr/>
        </p:nvPicPr>
        <p:blipFill>
          <a:blip r:embed="rId2"/>
          <a:stretch>
            <a:fillRect/>
          </a:stretch>
        </p:blipFill>
        <p:spPr>
          <a:xfrm>
            <a:off x="793790" y="2304455"/>
            <a:ext cx="496133" cy="496133"/>
          </a:xfrm>
          <a:prstGeom prst="rect">
            <a:avLst/>
          </a:prstGeom>
        </p:spPr>
      </p:pic>
      <p:sp>
        <p:nvSpPr>
          <p:cNvPr id="5" name="Text 1"/>
          <p:cNvSpPr/>
          <p:nvPr/>
        </p:nvSpPr>
        <p:spPr>
          <a:xfrm>
            <a:off x="1537930" y="2422208"/>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Çok Katmanlı Koruma</a:t>
            </a:r>
            <a:endParaRPr lang="en-US" sz="1950" dirty="0"/>
          </a:p>
        </p:txBody>
      </p:sp>
      <p:sp>
        <p:nvSpPr>
          <p:cNvPr id="6" name="Text 2"/>
          <p:cNvSpPr/>
          <p:nvPr/>
        </p:nvSpPr>
        <p:spPr>
          <a:xfrm>
            <a:off x="1537930" y="2851428"/>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Aşırı akım, RMS gerilim, dV/dt, THD oranı ve sıcaklık değişimleri sürekli izlenerek koruma tetiklemeleri yapılır.</a:t>
            </a:r>
            <a:endParaRPr lang="en-US" sz="1550" dirty="0"/>
          </a:p>
        </p:txBody>
      </p:sp>
      <p:pic>
        <p:nvPicPr>
          <p:cNvPr id="7" name="Image 2" descr="preencoded.png">    </p:cNvPr>
          <p:cNvPicPr>
            <a:picLocks noChangeAspect="1"/>
          </p:cNvPicPr>
          <p:nvPr/>
        </p:nvPicPr>
        <p:blipFill>
          <a:blip r:embed="rId3"/>
          <a:stretch>
            <a:fillRect/>
          </a:stretch>
        </p:blipFill>
        <p:spPr>
          <a:xfrm>
            <a:off x="793790" y="3982641"/>
            <a:ext cx="496133" cy="496133"/>
          </a:xfrm>
          <a:prstGeom prst="rect">
            <a:avLst/>
          </a:prstGeom>
        </p:spPr>
      </p:pic>
      <p:sp>
        <p:nvSpPr>
          <p:cNvPr id="8" name="Text 3"/>
          <p:cNvSpPr/>
          <p:nvPr/>
        </p:nvSpPr>
        <p:spPr>
          <a:xfrm>
            <a:off x="1537930" y="4100393"/>
            <a:ext cx="2723198"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Gelişmiş Sıcaklık İzleme</a:t>
            </a:r>
            <a:endParaRPr lang="en-US" sz="1950" dirty="0"/>
          </a:p>
        </p:txBody>
      </p:sp>
      <p:sp>
        <p:nvSpPr>
          <p:cNvPr id="9" name="Text 4"/>
          <p:cNvSpPr/>
          <p:nvPr/>
        </p:nvSpPr>
        <p:spPr>
          <a:xfrm>
            <a:off x="1537930" y="4529614"/>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Her tristör ayrı sıcaklık sensörü ile izlenerek lokal aşırı ısınmalar önceden tespit edilir.</a:t>
            </a:r>
            <a:endParaRPr lang="en-US" sz="1550" dirty="0"/>
          </a:p>
        </p:txBody>
      </p:sp>
      <p:pic>
        <p:nvPicPr>
          <p:cNvPr id="10" name="Image 3" descr="preencoded.png">    </p:cNvPr>
          <p:cNvPicPr>
            <a:picLocks noChangeAspect="1"/>
          </p:cNvPicPr>
          <p:nvPr/>
        </p:nvPicPr>
        <p:blipFill>
          <a:blip r:embed="rId4"/>
          <a:stretch>
            <a:fillRect/>
          </a:stretch>
        </p:blipFill>
        <p:spPr>
          <a:xfrm>
            <a:off x="793790" y="5660827"/>
            <a:ext cx="496133" cy="496133"/>
          </a:xfrm>
          <a:prstGeom prst="rect">
            <a:avLst/>
          </a:prstGeom>
        </p:spPr>
      </p:pic>
      <p:sp>
        <p:nvSpPr>
          <p:cNvPr id="11" name="Text 5"/>
          <p:cNvSpPr/>
          <p:nvPr/>
        </p:nvSpPr>
        <p:spPr>
          <a:xfrm>
            <a:off x="1537930" y="5778579"/>
            <a:ext cx="2487097"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IoT ve Uzaktan İzleme</a:t>
            </a:r>
            <a:endParaRPr lang="en-US" sz="1950" dirty="0"/>
          </a:p>
        </p:txBody>
      </p:sp>
      <p:sp>
        <p:nvSpPr>
          <p:cNvPr id="12" name="Text 6"/>
          <p:cNvSpPr/>
          <p:nvPr/>
        </p:nvSpPr>
        <p:spPr>
          <a:xfrm>
            <a:off x="1537930" y="6207800"/>
            <a:ext cx="6812280"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Mobil ve masaüstü arayüzlerle CANBus üzerinden parametreler izlenebilir, geçmiş veriler görüntülenebilir.</a:t>
            </a:r>
            <a:endParaRPr lang="en-US" sz="1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793790" y="1600557"/>
            <a:ext cx="5487353"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Projenin Yenilikçi Yönleri</a:t>
            </a:r>
            <a:endParaRPr lang="en-US" sz="3900" dirty="0"/>
          </a:p>
        </p:txBody>
      </p:sp>
      <p:sp>
        <p:nvSpPr>
          <p:cNvPr id="3" name="Shape 1"/>
          <p:cNvSpPr/>
          <p:nvPr/>
        </p:nvSpPr>
        <p:spPr>
          <a:xfrm>
            <a:off x="793790" y="2617470"/>
            <a:ext cx="13042821" cy="4011573"/>
          </a:xfrm>
          <a:prstGeom prst="roundRect">
            <a:avLst>
              <a:gd name="adj" fmla="val 2078"/>
            </a:avLst>
          </a:prstGeom>
          <a:noFill/>
          <a:ln w="7620">
            <a:solidFill>
              <a:srgbClr val="000000">
                <a:alpha val="8000"/>
              </a:srgbClr>
            </a:solidFill>
            <a:prstDash val="solid"/>
          </a:ln>
        </p:spPr>
      </p:sp>
      <p:sp>
        <p:nvSpPr>
          <p:cNvPr id="4" name="Shape 2"/>
          <p:cNvSpPr/>
          <p:nvPr/>
        </p:nvSpPr>
        <p:spPr>
          <a:xfrm>
            <a:off x="801410" y="2625090"/>
            <a:ext cx="13026271" cy="570905"/>
          </a:xfrm>
          <a:prstGeom prst="rect">
            <a:avLst/>
          </a:prstGeom>
          <a:solidFill>
            <a:srgbClr val="FFFFFF">
              <a:alpha val="4000"/>
            </a:srgbClr>
          </a:solidFill>
          <a:ln/>
        </p:spPr>
      </p:sp>
      <p:sp>
        <p:nvSpPr>
          <p:cNvPr id="5" name="Text 3"/>
          <p:cNvSpPr/>
          <p:nvPr/>
        </p:nvSpPr>
        <p:spPr>
          <a:xfrm>
            <a:off x="1001197"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Özellik</a:t>
            </a:r>
            <a:endParaRPr lang="en-US" sz="1550" dirty="0"/>
          </a:p>
        </p:txBody>
      </p:sp>
      <p:sp>
        <p:nvSpPr>
          <p:cNvPr id="6" name="Text 4"/>
          <p:cNvSpPr/>
          <p:nvPr/>
        </p:nvSpPr>
        <p:spPr>
          <a:xfrm>
            <a:off x="5346621" y="2751773"/>
            <a:ext cx="3937278"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Mevcut Sistemler</a:t>
            </a:r>
            <a:endParaRPr lang="en-US" sz="1550" dirty="0"/>
          </a:p>
        </p:txBody>
      </p:sp>
      <p:sp>
        <p:nvSpPr>
          <p:cNvPr id="7" name="Text 5"/>
          <p:cNvSpPr/>
          <p:nvPr/>
        </p:nvSpPr>
        <p:spPr>
          <a:xfrm>
            <a:off x="9688235" y="2751773"/>
            <a:ext cx="3941088" cy="317540"/>
          </a:xfrm>
          <a:prstGeom prst="rect">
            <a:avLst/>
          </a:prstGeom>
          <a:noFill/>
          <a:ln/>
        </p:spPr>
        <p:txBody>
          <a:bodyPr wrap="none" lIns="0" tIns="0" rIns="0" bIns="0" rtlCol="0" anchor="t"/>
          <a:lstStyle/>
          <a:p>
            <a:pPr algn="l" indent="0" marL="0">
              <a:lnSpc>
                <a:spcPts val="2500"/>
              </a:lnSpc>
              <a:buNone/>
            </a:pPr>
            <a:r>
              <a:rPr lang="en-US" sz="1550" b="1" dirty="0">
                <a:solidFill>
                  <a:srgbClr val="3C3939"/>
                </a:solidFill>
                <a:latin typeface="Roboto" pitchFamily="34" charset="0"/>
                <a:ea typeface="Roboto" pitchFamily="34" charset="-122"/>
                <a:cs typeface="Roboto" pitchFamily="34" charset="-120"/>
              </a:rPr>
              <a:t>Geliştirilecek Sistem</a:t>
            </a:r>
            <a:endParaRPr lang="en-US" sz="1550" dirty="0"/>
          </a:p>
        </p:txBody>
      </p:sp>
      <p:sp>
        <p:nvSpPr>
          <p:cNvPr id="8" name="Shape 6"/>
          <p:cNvSpPr/>
          <p:nvPr/>
        </p:nvSpPr>
        <p:spPr>
          <a:xfrm>
            <a:off x="801410" y="3195995"/>
            <a:ext cx="13026271" cy="570905"/>
          </a:xfrm>
          <a:prstGeom prst="rect">
            <a:avLst/>
          </a:prstGeom>
          <a:solidFill>
            <a:srgbClr val="000000">
              <a:alpha val="4000"/>
            </a:srgbClr>
          </a:solidFill>
          <a:ln/>
        </p:spPr>
      </p:sp>
      <p:sp>
        <p:nvSpPr>
          <p:cNvPr id="9" name="Text 7"/>
          <p:cNvSpPr/>
          <p:nvPr/>
        </p:nvSpPr>
        <p:spPr>
          <a:xfrm>
            <a:off x="1001197"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Aşırı akım/gerilim koruma</a:t>
            </a:r>
            <a:endParaRPr lang="en-US" sz="1550" dirty="0"/>
          </a:p>
        </p:txBody>
      </p:sp>
      <p:sp>
        <p:nvSpPr>
          <p:cNvPr id="10" name="Text 8"/>
          <p:cNvSpPr/>
          <p:nvPr/>
        </p:nvSpPr>
        <p:spPr>
          <a:xfrm>
            <a:off x="5346621" y="332267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Yok / sınırlı</a:t>
            </a:r>
            <a:endParaRPr lang="en-US" sz="1550" dirty="0"/>
          </a:p>
        </p:txBody>
      </p:sp>
      <p:sp>
        <p:nvSpPr>
          <p:cNvPr id="11" name="Text 9"/>
          <p:cNvSpPr/>
          <p:nvPr/>
        </p:nvSpPr>
        <p:spPr>
          <a:xfrm>
            <a:off x="9688235" y="332267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Gelişmiş, çok noktalı</a:t>
            </a:r>
            <a:endParaRPr lang="en-US" sz="1550" dirty="0"/>
          </a:p>
        </p:txBody>
      </p:sp>
      <p:sp>
        <p:nvSpPr>
          <p:cNvPr id="12" name="Shape 10"/>
          <p:cNvSpPr/>
          <p:nvPr/>
        </p:nvSpPr>
        <p:spPr>
          <a:xfrm>
            <a:off x="801410" y="3766899"/>
            <a:ext cx="13026271" cy="570905"/>
          </a:xfrm>
          <a:prstGeom prst="rect">
            <a:avLst/>
          </a:prstGeom>
          <a:solidFill>
            <a:srgbClr val="FFFFFF">
              <a:alpha val="4000"/>
            </a:srgbClr>
          </a:solidFill>
          <a:ln/>
        </p:spPr>
      </p:sp>
      <p:sp>
        <p:nvSpPr>
          <p:cNvPr id="13" name="Text 11"/>
          <p:cNvSpPr/>
          <p:nvPr/>
        </p:nvSpPr>
        <p:spPr>
          <a:xfrm>
            <a:off x="1001197"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THD ölçümü</a:t>
            </a:r>
            <a:endParaRPr lang="en-US" sz="1550" dirty="0"/>
          </a:p>
        </p:txBody>
      </p:sp>
      <p:sp>
        <p:nvSpPr>
          <p:cNvPr id="14" name="Text 12"/>
          <p:cNvSpPr/>
          <p:nvPr/>
        </p:nvSpPr>
        <p:spPr>
          <a:xfrm>
            <a:off x="5346621" y="3893582"/>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Yok</a:t>
            </a:r>
            <a:endParaRPr lang="en-US" sz="1550" dirty="0"/>
          </a:p>
        </p:txBody>
      </p:sp>
      <p:sp>
        <p:nvSpPr>
          <p:cNvPr id="15" name="Text 13"/>
          <p:cNvSpPr/>
          <p:nvPr/>
        </p:nvSpPr>
        <p:spPr>
          <a:xfrm>
            <a:off x="9688235" y="3893582"/>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Dahili ölçüm + analiz</a:t>
            </a:r>
            <a:endParaRPr lang="en-US" sz="1550" dirty="0"/>
          </a:p>
        </p:txBody>
      </p:sp>
      <p:sp>
        <p:nvSpPr>
          <p:cNvPr id="16" name="Shape 14"/>
          <p:cNvSpPr/>
          <p:nvPr/>
        </p:nvSpPr>
        <p:spPr>
          <a:xfrm>
            <a:off x="801410" y="4337804"/>
            <a:ext cx="13026271" cy="570905"/>
          </a:xfrm>
          <a:prstGeom prst="rect">
            <a:avLst/>
          </a:prstGeom>
          <a:solidFill>
            <a:srgbClr val="000000">
              <a:alpha val="4000"/>
            </a:srgbClr>
          </a:solidFill>
          <a:ln/>
        </p:spPr>
      </p:sp>
      <p:sp>
        <p:nvSpPr>
          <p:cNvPr id="17" name="Text 15"/>
          <p:cNvSpPr/>
          <p:nvPr/>
        </p:nvSpPr>
        <p:spPr>
          <a:xfrm>
            <a:off x="1001197"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Sıcaklık izleme</a:t>
            </a:r>
            <a:endParaRPr lang="en-US" sz="1550" dirty="0"/>
          </a:p>
        </p:txBody>
      </p:sp>
      <p:sp>
        <p:nvSpPr>
          <p:cNvPr id="18" name="Text 16"/>
          <p:cNvSpPr/>
          <p:nvPr/>
        </p:nvSpPr>
        <p:spPr>
          <a:xfrm>
            <a:off x="5346621" y="4464487"/>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Tek sensör</a:t>
            </a:r>
            <a:endParaRPr lang="en-US" sz="1550" dirty="0"/>
          </a:p>
        </p:txBody>
      </p:sp>
      <p:sp>
        <p:nvSpPr>
          <p:cNvPr id="19" name="Text 17"/>
          <p:cNvSpPr/>
          <p:nvPr/>
        </p:nvSpPr>
        <p:spPr>
          <a:xfrm>
            <a:off x="9688235" y="4464487"/>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Tristör başına sensör</a:t>
            </a:r>
            <a:endParaRPr lang="en-US" sz="1550" dirty="0"/>
          </a:p>
        </p:txBody>
      </p:sp>
      <p:sp>
        <p:nvSpPr>
          <p:cNvPr id="20" name="Shape 18"/>
          <p:cNvSpPr/>
          <p:nvPr/>
        </p:nvSpPr>
        <p:spPr>
          <a:xfrm>
            <a:off x="801410" y="4908709"/>
            <a:ext cx="13026271" cy="570905"/>
          </a:xfrm>
          <a:prstGeom prst="rect">
            <a:avLst/>
          </a:prstGeom>
          <a:solidFill>
            <a:srgbClr val="FFFFFF">
              <a:alpha val="4000"/>
            </a:srgbClr>
          </a:solidFill>
          <a:ln/>
        </p:spPr>
      </p:sp>
      <p:sp>
        <p:nvSpPr>
          <p:cNvPr id="21" name="Text 19"/>
          <p:cNvSpPr/>
          <p:nvPr/>
        </p:nvSpPr>
        <p:spPr>
          <a:xfrm>
            <a:off x="1001197"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Kapasite kaybı tespiti</a:t>
            </a:r>
            <a:endParaRPr lang="en-US" sz="1550" dirty="0"/>
          </a:p>
        </p:txBody>
      </p:sp>
      <p:sp>
        <p:nvSpPr>
          <p:cNvPr id="22" name="Text 20"/>
          <p:cNvSpPr/>
          <p:nvPr/>
        </p:nvSpPr>
        <p:spPr>
          <a:xfrm>
            <a:off x="5346621" y="503539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Yok</a:t>
            </a:r>
            <a:endParaRPr lang="en-US" sz="1550" dirty="0"/>
          </a:p>
        </p:txBody>
      </p:sp>
      <p:sp>
        <p:nvSpPr>
          <p:cNvPr id="23" name="Text 21"/>
          <p:cNvSpPr/>
          <p:nvPr/>
        </p:nvSpPr>
        <p:spPr>
          <a:xfrm>
            <a:off x="9688235" y="503539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Zaman-temelli izleme</a:t>
            </a:r>
            <a:endParaRPr lang="en-US" sz="1550" dirty="0"/>
          </a:p>
        </p:txBody>
      </p:sp>
      <p:sp>
        <p:nvSpPr>
          <p:cNvPr id="24" name="Shape 22"/>
          <p:cNvSpPr/>
          <p:nvPr/>
        </p:nvSpPr>
        <p:spPr>
          <a:xfrm>
            <a:off x="801410" y="5479613"/>
            <a:ext cx="13026271" cy="570905"/>
          </a:xfrm>
          <a:prstGeom prst="rect">
            <a:avLst/>
          </a:prstGeom>
          <a:solidFill>
            <a:srgbClr val="000000">
              <a:alpha val="4000"/>
            </a:srgbClr>
          </a:solidFill>
          <a:ln/>
        </p:spPr>
      </p:sp>
      <p:sp>
        <p:nvSpPr>
          <p:cNvPr id="25" name="Text 23"/>
          <p:cNvSpPr/>
          <p:nvPr/>
        </p:nvSpPr>
        <p:spPr>
          <a:xfrm>
            <a:off x="1001197"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Olay loglama</a:t>
            </a:r>
            <a:endParaRPr lang="en-US" sz="1550" dirty="0"/>
          </a:p>
        </p:txBody>
      </p:sp>
      <p:sp>
        <p:nvSpPr>
          <p:cNvPr id="26" name="Text 24"/>
          <p:cNvSpPr/>
          <p:nvPr/>
        </p:nvSpPr>
        <p:spPr>
          <a:xfrm>
            <a:off x="5346621" y="5606296"/>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Yok</a:t>
            </a:r>
            <a:endParaRPr lang="en-US" sz="1550" dirty="0"/>
          </a:p>
        </p:txBody>
      </p:sp>
      <p:sp>
        <p:nvSpPr>
          <p:cNvPr id="27" name="Text 25"/>
          <p:cNvSpPr/>
          <p:nvPr/>
        </p:nvSpPr>
        <p:spPr>
          <a:xfrm>
            <a:off x="9688235" y="5606296"/>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Hafızada saklama + aktarım</a:t>
            </a:r>
            <a:endParaRPr lang="en-US" sz="1550" dirty="0"/>
          </a:p>
        </p:txBody>
      </p:sp>
      <p:sp>
        <p:nvSpPr>
          <p:cNvPr id="28" name="Shape 26"/>
          <p:cNvSpPr/>
          <p:nvPr/>
        </p:nvSpPr>
        <p:spPr>
          <a:xfrm>
            <a:off x="801410" y="6050518"/>
            <a:ext cx="13026271" cy="570905"/>
          </a:xfrm>
          <a:prstGeom prst="rect">
            <a:avLst/>
          </a:prstGeom>
          <a:solidFill>
            <a:srgbClr val="FFFFFF">
              <a:alpha val="4000"/>
            </a:srgbClr>
          </a:solidFill>
          <a:ln/>
        </p:spPr>
      </p:sp>
      <p:sp>
        <p:nvSpPr>
          <p:cNvPr id="29" name="Text 27"/>
          <p:cNvSpPr/>
          <p:nvPr/>
        </p:nvSpPr>
        <p:spPr>
          <a:xfrm>
            <a:off x="1001197"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SCADA/Endüstri 4.0 uyumu</a:t>
            </a:r>
            <a:endParaRPr lang="en-US" sz="1550" dirty="0"/>
          </a:p>
        </p:txBody>
      </p:sp>
      <p:sp>
        <p:nvSpPr>
          <p:cNvPr id="30" name="Text 28"/>
          <p:cNvSpPr/>
          <p:nvPr/>
        </p:nvSpPr>
        <p:spPr>
          <a:xfrm>
            <a:off x="5346621" y="6177201"/>
            <a:ext cx="393727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Uyumlu değil</a:t>
            </a:r>
            <a:endParaRPr lang="en-US" sz="1550" dirty="0"/>
          </a:p>
        </p:txBody>
      </p:sp>
      <p:sp>
        <p:nvSpPr>
          <p:cNvPr id="31" name="Text 29"/>
          <p:cNvSpPr/>
          <p:nvPr/>
        </p:nvSpPr>
        <p:spPr>
          <a:xfrm>
            <a:off x="9688235" y="6177201"/>
            <a:ext cx="3941088" cy="317540"/>
          </a:xfrm>
          <a:prstGeom prst="rect">
            <a:avLst/>
          </a:prstGeom>
          <a:noFill/>
          <a:ln/>
        </p:spPr>
        <p:txBody>
          <a:bodyPr wrap="non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Uyumlu yapı + veri akışı</a:t>
            </a:r>
            <a:endParaRPr lang="en-US" sz="1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793790" y="1156811"/>
            <a:ext cx="6266259" cy="620078"/>
          </a:xfrm>
          <a:prstGeom prst="rect">
            <a:avLst/>
          </a:prstGeom>
          <a:noFill/>
          <a:ln/>
        </p:spPr>
        <p:txBody>
          <a:bodyPr wrap="non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Yapılacak Ar-Ge Çalışmaları</a:t>
            </a:r>
            <a:endParaRPr lang="en-US" sz="3900" dirty="0"/>
          </a:p>
        </p:txBody>
      </p:sp>
      <p:sp>
        <p:nvSpPr>
          <p:cNvPr id="4" name="Shape 1"/>
          <p:cNvSpPr/>
          <p:nvPr/>
        </p:nvSpPr>
        <p:spPr>
          <a:xfrm>
            <a:off x="793790" y="2074545"/>
            <a:ext cx="198358" cy="1461016"/>
          </a:xfrm>
          <a:prstGeom prst="roundRect">
            <a:avLst>
              <a:gd name="adj" fmla="val 42025"/>
            </a:avLst>
          </a:prstGeom>
          <a:solidFill>
            <a:srgbClr val="E1E1EA"/>
          </a:solidFill>
          <a:ln w="7620">
            <a:solidFill>
              <a:srgbClr val="C7C7D0"/>
            </a:solidFill>
            <a:prstDash val="solid"/>
          </a:ln>
        </p:spPr>
      </p:sp>
      <p:sp>
        <p:nvSpPr>
          <p:cNvPr id="5" name="Text 2"/>
          <p:cNvSpPr/>
          <p:nvPr/>
        </p:nvSpPr>
        <p:spPr>
          <a:xfrm>
            <a:off x="1190506" y="2272903"/>
            <a:ext cx="3554254"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Devre Tasarımı ve Prototipleme</a:t>
            </a:r>
            <a:endParaRPr lang="en-US" sz="1950" dirty="0"/>
          </a:p>
        </p:txBody>
      </p:sp>
      <p:sp>
        <p:nvSpPr>
          <p:cNvPr id="6" name="Text 3"/>
          <p:cNvSpPr/>
          <p:nvPr/>
        </p:nvSpPr>
        <p:spPr>
          <a:xfrm>
            <a:off x="1190506" y="2702123"/>
            <a:ext cx="7159704"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Modüler donanım mimarisi için tetikleme, güç izleme, haberleşme, koruma ve kontrol kartlarının tasarımı ve prototiplenmesi.</a:t>
            </a:r>
            <a:endParaRPr lang="en-US" sz="1550" dirty="0"/>
          </a:p>
        </p:txBody>
      </p:sp>
      <p:sp>
        <p:nvSpPr>
          <p:cNvPr id="7" name="Shape 4"/>
          <p:cNvSpPr/>
          <p:nvPr/>
        </p:nvSpPr>
        <p:spPr>
          <a:xfrm>
            <a:off x="1091446" y="3684389"/>
            <a:ext cx="198358" cy="1778556"/>
          </a:xfrm>
          <a:prstGeom prst="roundRect">
            <a:avLst>
              <a:gd name="adj" fmla="val 42025"/>
            </a:avLst>
          </a:prstGeom>
          <a:solidFill>
            <a:srgbClr val="E1E1EA"/>
          </a:solidFill>
          <a:ln w="7620">
            <a:solidFill>
              <a:srgbClr val="C7C7D0"/>
            </a:solidFill>
            <a:prstDash val="solid"/>
          </a:ln>
        </p:spPr>
      </p:sp>
      <p:sp>
        <p:nvSpPr>
          <p:cNvPr id="8" name="Text 5"/>
          <p:cNvSpPr/>
          <p:nvPr/>
        </p:nvSpPr>
        <p:spPr>
          <a:xfrm>
            <a:off x="1488162" y="3882747"/>
            <a:ext cx="348424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Firmware ve Yazılım Geliştirme</a:t>
            </a:r>
            <a:endParaRPr lang="en-US" sz="1950" dirty="0"/>
          </a:p>
        </p:txBody>
      </p:sp>
      <p:sp>
        <p:nvSpPr>
          <p:cNvPr id="9" name="Text 6"/>
          <p:cNvSpPr/>
          <p:nvPr/>
        </p:nvSpPr>
        <p:spPr>
          <a:xfrm>
            <a:off x="1488162" y="4311968"/>
            <a:ext cx="6862048" cy="95261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Gerçek zamanlı görev zamanlayıcılarla (RTOS benzeri yapı) yazılmış firmware, haberleşme protokolü, cihaz adresleme, olay hafızası ve konfigürasyon yapılandırması.</a:t>
            </a:r>
            <a:endParaRPr lang="en-US" sz="1550" dirty="0"/>
          </a:p>
        </p:txBody>
      </p:sp>
      <p:sp>
        <p:nvSpPr>
          <p:cNvPr id="10" name="Shape 7"/>
          <p:cNvSpPr/>
          <p:nvPr/>
        </p:nvSpPr>
        <p:spPr>
          <a:xfrm>
            <a:off x="1389102" y="5611773"/>
            <a:ext cx="198358" cy="1461016"/>
          </a:xfrm>
          <a:prstGeom prst="roundRect">
            <a:avLst>
              <a:gd name="adj" fmla="val 42025"/>
            </a:avLst>
          </a:prstGeom>
          <a:solidFill>
            <a:srgbClr val="E1E1EA"/>
          </a:solidFill>
          <a:ln w="7620">
            <a:solidFill>
              <a:srgbClr val="C7C7D0"/>
            </a:solidFill>
            <a:prstDash val="solid"/>
          </a:ln>
        </p:spPr>
      </p:sp>
      <p:sp>
        <p:nvSpPr>
          <p:cNvPr id="11" name="Text 8"/>
          <p:cNvSpPr/>
          <p:nvPr/>
        </p:nvSpPr>
        <p:spPr>
          <a:xfrm>
            <a:off x="1785818" y="5810131"/>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3C3939"/>
                </a:solidFill>
                <a:latin typeface="Raleway" pitchFamily="34" charset="0"/>
                <a:ea typeface="Raleway" pitchFamily="34" charset="-122"/>
                <a:cs typeface="Raleway" pitchFamily="34" charset="-120"/>
              </a:rPr>
              <a:t>Test ve Validasyon</a:t>
            </a:r>
            <a:endParaRPr lang="en-US" sz="1950" dirty="0"/>
          </a:p>
        </p:txBody>
      </p:sp>
      <p:sp>
        <p:nvSpPr>
          <p:cNvPr id="12" name="Text 9"/>
          <p:cNvSpPr/>
          <p:nvPr/>
        </p:nvSpPr>
        <p:spPr>
          <a:xfrm>
            <a:off x="1785818" y="6239351"/>
            <a:ext cx="6564392" cy="635079"/>
          </a:xfrm>
          <a:prstGeom prst="rect">
            <a:avLst/>
          </a:prstGeom>
          <a:noFill/>
          <a:ln/>
        </p:spPr>
        <p:txBody>
          <a:bodyPr wrap="square" lIns="0" tIns="0" rIns="0" bIns="0" rtlCol="0" anchor="t"/>
          <a:lstStyle/>
          <a:p>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Laboratuvar ve saha testleri ile sistemin farklı yük koşullarında performans ve güvenilirlik testleri, THS-8 seviyesine ulaşma hedefi.</a:t>
            </a:r>
            <a:endParaRPr lang="en-US" sz="1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793790" y="603528"/>
            <a:ext cx="13042821" cy="1240155"/>
          </a:xfrm>
          <a:prstGeom prst="rect">
            <a:avLst/>
          </a:prstGeom>
          <a:noFill/>
          <a:ln/>
        </p:spPr>
        <p:txBody>
          <a:bodyPr wrap="square" lIns="0" tIns="0" rIns="0" bIns="0" rtlCol="0" anchor="t"/>
          <a:lstStyle/>
          <a:p>
            <a:pPr algn="l" indent="0" marL="0">
              <a:lnSpc>
                <a:spcPts val="4850"/>
              </a:lnSpc>
              <a:buNone/>
            </a:pPr>
            <a:r>
              <a:rPr lang="en-US" sz="3900" dirty="0">
                <a:solidFill>
                  <a:srgbClr val="1B1B27"/>
                </a:solidFill>
                <a:latin typeface="Raleway" pitchFamily="34" charset="0"/>
                <a:ea typeface="Raleway" pitchFamily="34" charset="-122"/>
                <a:cs typeface="Raleway" pitchFamily="34" charset="-120"/>
              </a:rPr>
              <a:t>Ar-Ge Çalışmalarında Kullanılacak Yöntemler, Çözüm Yaklaşımları</a:t>
            </a:r>
            <a:endParaRPr lang="en-US" sz="3900" dirty="0"/>
          </a:p>
        </p:txBody>
      </p:sp>
      <p:sp>
        <p:nvSpPr>
          <p:cNvPr id="3" name="Text 1"/>
          <p:cNvSpPr/>
          <p:nvPr/>
        </p:nvSpPr>
        <p:spPr>
          <a:xfrm>
            <a:off x="793790" y="2339697"/>
            <a:ext cx="2480905" cy="310158"/>
          </a:xfrm>
          <a:prstGeom prst="rect">
            <a:avLst/>
          </a:prstGeom>
          <a:noFill/>
          <a:ln/>
        </p:spPr>
        <p:txBody>
          <a:bodyPr wrap="none" lIns="0" tIns="0" rIns="0" bIns="0" rtlCol="0" anchor="t"/>
          <a:lstStyle/>
          <a:p>
            <a:pPr algn="l" indent="0" marL="0">
              <a:lnSpc>
                <a:spcPts val="2400"/>
              </a:lnSpc>
              <a:buNone/>
            </a:pPr>
            <a:r>
              <a:rPr lang="en-US" sz="1950" dirty="0">
                <a:solidFill>
                  <a:srgbClr val="1B1B27"/>
                </a:solidFill>
                <a:latin typeface="Raleway" pitchFamily="34" charset="0"/>
                <a:ea typeface="Raleway" pitchFamily="34" charset="-122"/>
                <a:cs typeface="Raleway" pitchFamily="34" charset="-120"/>
              </a:rPr>
              <a:t>Teknik Blok Yapı</a:t>
            </a:r>
            <a:endParaRPr lang="en-US" sz="1950" dirty="0"/>
          </a:p>
        </p:txBody>
      </p:sp>
      <p:sp>
        <p:nvSpPr>
          <p:cNvPr id="4" name="Text 2"/>
          <p:cNvSpPr/>
          <p:nvPr/>
        </p:nvSpPr>
        <p:spPr>
          <a:xfrm>
            <a:off x="793790" y="2848213"/>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Giriş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Röle tetikleme kontrolü, sinyal izolasyonu</a:t>
            </a:r>
            <a:endParaRPr lang="en-US" sz="1550" dirty="0"/>
          </a:p>
        </p:txBody>
      </p:sp>
      <p:sp>
        <p:nvSpPr>
          <p:cNvPr id="5" name="Text 3"/>
          <p:cNvSpPr/>
          <p:nvPr/>
        </p:nvSpPr>
        <p:spPr>
          <a:xfrm>
            <a:off x="793790" y="3235166"/>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Tetikleme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Optokuplör + gate driver + tristör sürücü devresi</a:t>
            </a:r>
            <a:endParaRPr lang="en-US" sz="1550" dirty="0"/>
          </a:p>
        </p:txBody>
      </p:sp>
      <p:sp>
        <p:nvSpPr>
          <p:cNvPr id="6" name="Text 4"/>
          <p:cNvSpPr/>
          <p:nvPr/>
        </p:nvSpPr>
        <p:spPr>
          <a:xfrm>
            <a:off x="793790" y="3622119"/>
            <a:ext cx="6279356" cy="635079"/>
          </a:xfrm>
          <a:prstGeom prst="rect">
            <a:avLst/>
          </a:prstGeom>
          <a:noFill/>
          <a:ln/>
        </p:spPr>
        <p:txBody>
          <a:bodyPr wrap="squar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Koruma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Hall effect akım sensörü, gerilim bölücü, sıcaklık sensörü girişleri</a:t>
            </a:r>
            <a:endParaRPr lang="en-US" sz="1550" dirty="0"/>
          </a:p>
        </p:txBody>
      </p:sp>
      <p:sp>
        <p:nvSpPr>
          <p:cNvPr id="7" name="Text 5"/>
          <p:cNvSpPr/>
          <p:nvPr/>
        </p:nvSpPr>
        <p:spPr>
          <a:xfrm>
            <a:off x="793790" y="4326612"/>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İzleme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Puya mikrodenetleyici, ADC okuma, parametre işleme</a:t>
            </a:r>
            <a:endParaRPr lang="en-US" sz="1550" dirty="0"/>
          </a:p>
        </p:txBody>
      </p:sp>
      <p:sp>
        <p:nvSpPr>
          <p:cNvPr id="8" name="Text 6"/>
          <p:cNvSpPr/>
          <p:nvPr/>
        </p:nvSpPr>
        <p:spPr>
          <a:xfrm>
            <a:off x="793790" y="4713565"/>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Haberleşme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CAN transceiver, MQTT over TCP/IP (IoT)</a:t>
            </a:r>
            <a:endParaRPr lang="en-US" sz="1550" dirty="0"/>
          </a:p>
        </p:txBody>
      </p:sp>
      <p:sp>
        <p:nvSpPr>
          <p:cNvPr id="9" name="Text 7"/>
          <p:cNvSpPr/>
          <p:nvPr/>
        </p:nvSpPr>
        <p:spPr>
          <a:xfrm>
            <a:off x="793790" y="5100518"/>
            <a:ext cx="6279356" cy="317540"/>
          </a:xfrm>
          <a:prstGeom prst="rect">
            <a:avLst/>
          </a:prstGeom>
          <a:noFill/>
          <a:ln/>
        </p:spPr>
        <p:txBody>
          <a:bodyPr wrap="none" lIns="0" tIns="0" rIns="0" bIns="0" rtlCol="0" anchor="t"/>
          <a:lstStyle/>
          <a:p>
            <a:pPr algn="l" marL="342900" indent="-342900">
              <a:lnSpc>
                <a:spcPts val="2500"/>
              </a:lnSpc>
              <a:buSzPct val="100000"/>
              <a:buChar char="•"/>
            </a:pPr>
            <a:r>
              <a:rPr lang="en-US" sz="1550" b="1" dirty="0">
                <a:solidFill>
                  <a:srgbClr val="3C3939"/>
                </a:solidFill>
                <a:latin typeface="Roboto" pitchFamily="34" charset="0"/>
                <a:ea typeface="Roboto" pitchFamily="34" charset="-122"/>
                <a:cs typeface="Roboto" pitchFamily="34" charset="-120"/>
              </a:rPr>
              <a:t>Ekran birimi:</a:t>
            </a:r>
            <a:pPr algn="l" indent="0" marL="0">
              <a:lnSpc>
                <a:spcPts val="2500"/>
              </a:lnSpc>
              <a:buNone/>
            </a:pPr>
            <a:r>
              <a:rPr lang="en-US" sz="1550" dirty="0">
                <a:solidFill>
                  <a:srgbClr val="3C3939"/>
                </a:solidFill>
                <a:latin typeface="Roboto" pitchFamily="34" charset="0"/>
                <a:ea typeface="Roboto" pitchFamily="34" charset="-122"/>
                <a:cs typeface="Roboto" pitchFamily="34" charset="-120"/>
              </a:rPr>
              <a:t> OLED kontrolcüsü (I2C), kullanıcı butonları</a:t>
            </a:r>
            <a:endParaRPr lang="en-US" sz="1550" dirty="0"/>
          </a:p>
        </p:txBody>
      </p:sp>
      <p:pic>
        <p:nvPicPr>
          <p:cNvPr id="10" name="Image 0" descr="preencoded.png">    </p:cNvPr>
          <p:cNvPicPr>
            <a:picLocks noChangeAspect="1"/>
          </p:cNvPicPr>
          <p:nvPr/>
        </p:nvPicPr>
        <p:blipFill>
          <a:blip r:embed="rId1"/>
          <a:stretch>
            <a:fillRect/>
          </a:stretch>
        </p:blipFill>
        <p:spPr>
          <a:xfrm>
            <a:off x="7564874" y="2364581"/>
            <a:ext cx="5038249" cy="503824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2025-06-30T13:22:39Z</dcterms:created>
  <dcterms:modified xsi:type="dcterms:W3CDTF">2025-06-30T13:22:39Z</dcterms:modified>
</cp:coreProperties>
</file>