
<file path=[Content_Types].xml><?xml version="1.0" encoding="utf-8"?>
<Types xmlns="http://schemas.openxmlformats.org/package/2006/content-types">
  <Default Extension="fntdata" ContentType="application/x-fontdata"/>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slideMasters/slideMaster16.xml" ContentType="application/vnd.openxmlformats-officedocument.presentationml.slideMaster+xml"/>
  <Override PartName="/ppt/slides/slide16.xml" ContentType="application/vnd.openxmlformats-officedocument.presentationml.slide+xml"/>
  <Override PartName="/ppt/slideMasters/slideMaster17.xml" ContentType="application/vnd.openxmlformats-officedocument.presentationml.slideMaster+xml"/>
  <Override PartName="/ppt/slides/slide17.xml" ContentType="application/vnd.openxmlformats-officedocument.presentationml.slide+xml"/>
  <Override PartName="/ppt/slideMasters/slideMaster18.xml" ContentType="application/vnd.openxmlformats-officedocument.presentationml.slideMaster+xml"/>
  <Override PartName="/ppt/slides/slide18.xml" ContentType="application/vnd.openxmlformats-officedocument.presentationml.slide+xml"/>
  <Override PartName="/ppt/slideMasters/slideMaster19.xml" ContentType="application/vnd.openxmlformats-officedocument.presentationml.slideMaster+xml"/>
  <Override PartName="/ppt/slides/slide19.xml" ContentType="application/vnd.openxmlformats-officedocument.presentationml.slide+xml"/>
  <Override PartName="/ppt/slideMasters/slideMaster20.xml" ContentType="application/vnd.openxmlformats-officedocument.presentationml.slideMaster+xml"/>
  <Override PartName="/ppt/slides/slide20.xml" ContentType="application/vnd.openxmlformats-officedocument.presentationml.slide+xml"/>
  <Override PartName="/ppt/slideMasters/slideMaster21.xml" ContentType="application/vnd.openxmlformats-officedocument.presentationml.slideMaster+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notesMasterIdLst>
    <p:notesMasterId r:id="rId23"/>
  </p:notesMasterIdLst>
  <p:sldSz cx="14630400" cy="8229600"/>
  <p:notesSz cx="8229600" cy="14630400"/>
  <p:embeddedFontLst>
    <p:embeddedFont>
      <p:font typeface="Mona Sans Semi Bold"/>
      <p:regular r:id="rId28"/>
    </p:embeddedFont>
    <p:embeddedFont>
      <p:font typeface="Mona Sans Semi Bold"/>
      <p:regular r:id="rId29"/>
    </p:embeddedFont>
    <p:embeddedFont>
      <p:font typeface="Mona Sans Semi Bold"/>
      <p:regular r:id="rId30"/>
    </p:embeddedFont>
    <p:embeddedFont>
      <p:font typeface="Mona Sans Semi Bold"/>
      <p:regular r:id="rId31"/>
    </p:embeddedFont>
    <p:embeddedFont>
      <p:font typeface="Funnel Sans"/>
      <p:regular r:id="rId32"/>
    </p:embeddedFont>
    <p:embeddedFont>
      <p:font typeface="Funnel Sans"/>
      <p:regular r:id="rId33"/>
    </p:embeddedFont>
  </p:embeddedFontLst>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notesMaster" Target="notesMasters/notesMaster1.xml"/><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28" Type="http://schemas.openxmlformats.org/officeDocument/2006/relationships/font" Target="fonts/font1.fntdata"/><Relationship Id="rId29" Type="http://schemas.openxmlformats.org/officeDocument/2006/relationships/font" Target="fonts/font2.fntdata"/><Relationship Id="rId30" Type="http://schemas.openxmlformats.org/officeDocument/2006/relationships/font" Target="fonts/font3.fntdata"/><Relationship Id="rId31" Type="http://schemas.openxmlformats.org/officeDocument/2006/relationships/font" Target="fonts/font4.fntdata"/><Relationship Id="rId32" Type="http://schemas.openxmlformats.org/officeDocument/2006/relationships/font" Target="fonts/font5.fntdata"/><Relationship Id="rId33" Type="http://schemas.openxmlformats.org/officeDocument/2006/relationships/font" Target="fonts/font6.fntdata"/></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1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6.xml"/>
		</Relationships>
</file>

<file path=ppt/notesSlides/_rels/notesSlide1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7.xml"/>
		</Relationships>
</file>

<file path=ppt/notesSlides/_rels/notesSlide1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8.xml"/>
		</Relationships>
</file>

<file path=ppt/notesSlides/_rels/notesSlide1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9.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2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0.xml"/>
		</Relationships>
</file>

<file path=ppt/notesSlides/_rels/notesSlide2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1.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10-1.png"/><Relationship Id="rId2" Type="http://schemas.openxmlformats.org/officeDocument/2006/relationships/image" Target="../media/image-1010-2.png"/><Relationship Id="rId4"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11-1.png"/><Relationship Id="rId2" Type="http://schemas.openxmlformats.org/officeDocument/2006/relationships/image" Target="../media/image-1011-2.png"/><Relationship Id="rId4"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12-1.png"/><Relationship Id="rId2" Type="http://schemas.openxmlformats.org/officeDocument/2006/relationships/image" Target="../media/image-1012-2.png"/><Relationship Id="rId4"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13-1.png"/><Relationship Id="rId2" Type="http://schemas.openxmlformats.org/officeDocument/2006/relationships/image" Target="../media/image-1013-2.png"/><Relationship Id="rId4"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14-1.png"/><Relationship Id="rId2" Type="http://schemas.openxmlformats.org/officeDocument/2006/relationships/image" Target="../media/image-1014-2.png"/><Relationship Id="rId4"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15-1.png"/><Relationship Id="rId2" Type="http://schemas.openxmlformats.org/officeDocument/2006/relationships/image" Target="../media/image-1015-2.png"/><Relationship Id="rId4"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16-1.png"/><Relationship Id="rId2" Type="http://schemas.openxmlformats.org/officeDocument/2006/relationships/image" Target="../media/image-1016-2.png"/><Relationship Id="rId4"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17-1.png"/><Relationship Id="rId2" Type="http://schemas.openxmlformats.org/officeDocument/2006/relationships/image" Target="../media/image-1017-2.png"/><Relationship Id="rId4"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18-1.png"/><Relationship Id="rId2" Type="http://schemas.openxmlformats.org/officeDocument/2006/relationships/image" Target="../media/image-1018-2.png"/><Relationship Id="rId4"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19-1.png"/><Relationship Id="rId2" Type="http://schemas.openxmlformats.org/officeDocument/2006/relationships/image" Target="../media/image-1019-2.png"/><Relationship Id="rId4"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02-1.png"/><Relationship Id="rId2" Type="http://schemas.openxmlformats.org/officeDocument/2006/relationships/image" Target="../media/image-1002-2.png"/><Relationship Id="rId4"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20-1.png"/><Relationship Id="rId2" Type="http://schemas.openxmlformats.org/officeDocument/2006/relationships/image" Target="../media/image-1020-2.png"/><Relationship Id="rId4"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21-1.png"/><Relationship Id="rId2" Type="http://schemas.openxmlformats.org/officeDocument/2006/relationships/image" Target="../media/image-1021-2.png"/><Relationship Id="rId4"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22-1.png"/><Relationship Id="rId2" Type="http://schemas.openxmlformats.org/officeDocument/2006/relationships/image" Target="../media/image-1022-2.png"/><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03-1.png"/><Relationship Id="rId2" Type="http://schemas.openxmlformats.org/officeDocument/2006/relationships/image" Target="../media/image-1003-2.png"/><Relationship Id="rId4"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04-1.png"/><Relationship Id="rId2" Type="http://schemas.openxmlformats.org/officeDocument/2006/relationships/image" Target="../media/image-1004-2.png"/><Relationship Id="rId4"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05-1.png"/><Relationship Id="rId2" Type="http://schemas.openxmlformats.org/officeDocument/2006/relationships/image" Target="../media/image-1005-2.png"/><Relationship Id="rId4"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06-1.png"/><Relationship Id="rId2" Type="http://schemas.openxmlformats.org/officeDocument/2006/relationships/image" Target="../media/image-1006-2.png"/><Relationship Id="rId4"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07-1.png"/><Relationship Id="rId2" Type="http://schemas.openxmlformats.org/officeDocument/2006/relationships/image" Target="../media/image-1007-2.png"/><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08-1.png"/><Relationship Id="rId2" Type="http://schemas.openxmlformats.org/officeDocument/2006/relationships/image" Target="../media/image-1008-2.png"/><Relationship Id="rId4"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09-1.png"/><Relationship Id="rId2" Type="http://schemas.openxmlformats.org/officeDocument/2006/relationships/image" Target="../media/image-1009-2.png"/><Relationship Id="rId4"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81616">
              <a:alpha val="9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lide 10 master">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81616">
              <a:alpha val="9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lide 11 master">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81616">
              <a:alpha val="9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lide 12 master">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81616">
              <a:alpha val="9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lide 13 master">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81616">
              <a:alpha val="9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Slide 14 master">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81616">
              <a:alpha val="9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lide 15 master">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81616">
              <a:alpha val="9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lide 16 master">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81616">
              <a:alpha val="9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lide 17 master">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81616">
              <a:alpha val="9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lide 18 master">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81616">
              <a:alpha val="9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81616">
              <a:alpha val="9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lide 19 master">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81616">
              <a:alpha val="9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Slide 20 master">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81616">
              <a:alpha val="9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Slide 21 master">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81616">
              <a:alpha val="9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81616">
              <a:alpha val="9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81616">
              <a:alpha val="9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81616">
              <a:alpha val="9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81616">
              <a:alpha val="9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81616">
              <a:alpha val="9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81616">
              <a:alpha val="9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181616">
              <a:alpha val="9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1.png"/><Relationship Id="rId2" Type="http://schemas.openxmlformats.org/officeDocument/2006/relationships/image" Target="../media/image-1-2.png"/><Relationship Id="rId3" Type="http://schemas.openxmlformats.org/officeDocument/2006/relationships/image" Target="../media/image-1-3.png"/><Relationship Id="rId4" Type="http://schemas.openxmlformats.org/officeDocument/2006/relationships/slideLayout" Target="../slideLayouts/slideLayout2.xml"/><Relationship Id="rId5"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image" Target="../media/image-10-1.png"/><Relationship Id="rId2" Type="http://schemas.openxmlformats.org/officeDocument/2006/relationships/slideLayout" Target="../slideLayouts/slideLayout11.xml"/><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image" Target="../media/image-11-1.png"/><Relationship Id="rId2" Type="http://schemas.openxmlformats.org/officeDocument/2006/relationships/slideLayout" Target="../slideLayouts/slideLayout12.xml"/><Relationship Id="rId3"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image" Target="../media/image-12-1.png"/><Relationship Id="rId2" Type="http://schemas.openxmlformats.org/officeDocument/2006/relationships/slideLayout" Target="../slideLayouts/slideLayout13.xml"/><Relationship Id="rId3"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image" Target="../media/image-13-1.png"/><Relationship Id="rId2" Type="http://schemas.openxmlformats.org/officeDocument/2006/relationships/image" Target="../media/image-13-2.png"/><Relationship Id="rId3" Type="http://schemas.openxmlformats.org/officeDocument/2006/relationships/slideLayout" Target="../slideLayouts/slideLayout14.xml"/><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image" Target="../media/image-18-1.png"/><Relationship Id="rId2" Type="http://schemas.openxmlformats.org/officeDocument/2006/relationships/slideLayout" Target="../slideLayouts/slideLayout19.xml"/><Relationship Id="rId3"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image" Target="../media/image-20-1.png"/><Relationship Id="rId2" Type="http://schemas.openxmlformats.org/officeDocument/2006/relationships/slideLayout" Target="../slideLayouts/slideLayout21.xml"/><Relationship Id="rId3"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image" Target="../media/image-21-1.png"/><Relationship Id="rId2" Type="http://schemas.openxmlformats.org/officeDocument/2006/relationships/image" Target="../media/image-21-2.png"/><Relationship Id="rId3" Type="http://schemas.openxmlformats.org/officeDocument/2006/relationships/image" Target="../media/image-21-3.png"/><Relationship Id="rId4" Type="http://schemas.openxmlformats.org/officeDocument/2006/relationships/image" Target="../media/image-21-4.png"/><Relationship Id="rId5" Type="http://schemas.openxmlformats.org/officeDocument/2006/relationships/slideLayout" Target="../slideLayouts/slideLayout22.xml"/><Relationship Id="rId6"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image" Target="../media/image-3-1.png"/><Relationship Id="rId2" Type="http://schemas.openxmlformats.org/officeDocument/2006/relationships/slideLayout" Target="../slideLayouts/slideLayout4.xml"/><Relationship Id="rId3"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image" Target="../media/image-4-1.png"/><Relationship Id="rId2" Type="http://schemas.openxmlformats.org/officeDocument/2006/relationships/slideLayout" Target="../slideLayouts/slideLayout5.xml"/><Relationship Id="rId3"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image" Target="../media/image-6-1.png"/><Relationship Id="rId2" Type="http://schemas.openxmlformats.org/officeDocument/2006/relationships/image" Target="../media/image-6-2.png"/><Relationship Id="rId3" Type="http://schemas.openxmlformats.org/officeDocument/2006/relationships/image" Target="../media/image-6-3.png"/><Relationship Id="rId4" Type="http://schemas.openxmlformats.org/officeDocument/2006/relationships/image" Target="../media/image-6-4.png"/><Relationship Id="rId5" Type="http://schemas.openxmlformats.org/officeDocument/2006/relationships/slideLayout" Target="../slideLayouts/slideLayout7.xml"/><Relationship Id="rId6"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image" Target="../media/image-8-1.png"/><Relationship Id="rId2" Type="http://schemas.openxmlformats.org/officeDocument/2006/relationships/slideLayout" Target="../slideLayouts/slideLayout9.xml"/><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image" Target="../media/image-9-1.png"/><Relationship Id="rId2" Type="http://schemas.openxmlformats.org/officeDocument/2006/relationships/slideLayout" Target="../slideLayouts/slideLayout10.xml"/><Relationship Id="rId3"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8595360" y="0"/>
            <a:ext cx="6035040" cy="8229600"/>
          </a:xfrm>
          <a:prstGeom prst="rect">
            <a:avLst/>
          </a:prstGeom>
        </p:spPr>
      </p:pic>
      <p:sp>
        <p:nvSpPr>
          <p:cNvPr id="3" name="Text 0"/>
          <p:cNvSpPr/>
          <p:nvPr/>
        </p:nvSpPr>
        <p:spPr>
          <a:xfrm>
            <a:off x="793790" y="1549718"/>
            <a:ext cx="7556421" cy="1240155"/>
          </a:xfrm>
          <a:prstGeom prst="rect">
            <a:avLst/>
          </a:prstGeom>
          <a:noFill/>
          <a:ln/>
        </p:spPr>
        <p:txBody>
          <a:bodyPr wrap="square" lIns="0" tIns="0" rIns="0" bIns="0" rtlCol="0" anchor="t"/>
          <a:lstStyle/>
          <a:p>
            <a:pPr algn="l" indent="0" marL="0">
              <a:lnSpc>
                <a:spcPts val="4850"/>
              </a:lnSpc>
              <a:buNone/>
            </a:pPr>
            <a:r>
              <a:rPr lang="en-US" sz="3900" dirty="0">
                <a:solidFill>
                  <a:srgbClr val="DDDDDD"/>
                </a:solidFill>
                <a:latin typeface="Mona Sans Semi Bold" pitchFamily="34" charset="0"/>
                <a:ea typeface="Mona Sans Semi Bold" pitchFamily="34" charset="-122"/>
                <a:cs typeface="Mona Sans Semi Bold" pitchFamily="34" charset="-120"/>
              </a:rPr>
              <a:t>TÜBİTAK Ar-Ge Projesi: Akıllı Tristör Modülü</a:t>
            </a:r>
            <a:endParaRPr lang="en-US" sz="3900" dirty="0"/>
          </a:p>
        </p:txBody>
      </p:sp>
      <p:sp>
        <p:nvSpPr>
          <p:cNvPr id="4" name="Text 1"/>
          <p:cNvSpPr/>
          <p:nvPr/>
        </p:nvSpPr>
        <p:spPr>
          <a:xfrm>
            <a:off x="793790" y="3087529"/>
            <a:ext cx="7556421" cy="635079"/>
          </a:xfrm>
          <a:prstGeom prst="rect">
            <a:avLst/>
          </a:prstGeom>
          <a:noFill/>
          <a:ln/>
        </p:spPr>
        <p:txBody>
          <a:bodyPr wrap="squar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Kapasitif Yükler İçin Gelişmiş Koruma Fonksiyonlarıyla Donatılmış Yeni Nesil Akıllı Tristör Modülü Geliştirilmesi</a:t>
            </a:r>
            <a:endParaRPr lang="en-US" sz="1550" dirty="0"/>
          </a:p>
        </p:txBody>
      </p:sp>
      <p:sp>
        <p:nvSpPr>
          <p:cNvPr id="5" name="Text 2"/>
          <p:cNvSpPr/>
          <p:nvPr/>
        </p:nvSpPr>
        <p:spPr>
          <a:xfrm>
            <a:off x="793790" y="3945850"/>
            <a:ext cx="7556421" cy="317540"/>
          </a:xfrm>
          <a:prstGeom prst="rect">
            <a:avLst/>
          </a:prstGeom>
          <a:noFill/>
          <a:ln/>
        </p:spPr>
        <p:txBody>
          <a:bodyPr wrap="none" lIns="0" tIns="0" rIns="0" bIns="0" rtlCol="0" anchor="t"/>
          <a:lstStyle/>
          <a:p>
            <a:pPr algn="l" indent="0" marL="0">
              <a:lnSpc>
                <a:spcPts val="2500"/>
              </a:lnSpc>
              <a:buNone/>
            </a:pPr>
            <a:r>
              <a:rPr lang="en-US" sz="1550" b="1" dirty="0">
                <a:solidFill>
                  <a:srgbClr val="8F8F8F"/>
                </a:solidFill>
                <a:latin typeface="Funnel Sans" pitchFamily="34" charset="0"/>
                <a:ea typeface="Funnel Sans" pitchFamily="34" charset="-122"/>
                <a:cs typeface="Funnel Sans" pitchFamily="34" charset="-120"/>
              </a:rPr>
              <a:t>Firma:</a:t>
            </a:r>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 Elektrolojik Enerji Teknolojileri Ltd.</a:t>
            </a:r>
            <a:endParaRPr lang="en-US" sz="1550" dirty="0"/>
          </a:p>
        </p:txBody>
      </p:sp>
      <p:sp>
        <p:nvSpPr>
          <p:cNvPr id="6" name="Text 3"/>
          <p:cNvSpPr/>
          <p:nvPr/>
        </p:nvSpPr>
        <p:spPr>
          <a:xfrm>
            <a:off x="793790" y="4486632"/>
            <a:ext cx="7556421" cy="317540"/>
          </a:xfrm>
          <a:prstGeom prst="rect">
            <a:avLst/>
          </a:prstGeom>
          <a:noFill/>
          <a:ln/>
        </p:spPr>
        <p:txBody>
          <a:bodyPr wrap="none" lIns="0" tIns="0" rIns="0" bIns="0" rtlCol="0" anchor="t"/>
          <a:lstStyle/>
          <a:p>
            <a:pPr algn="l" indent="0" marL="0">
              <a:lnSpc>
                <a:spcPts val="2500"/>
              </a:lnSpc>
              <a:buNone/>
            </a:pPr>
            <a:r>
              <a:rPr lang="en-US" sz="1550" b="1" dirty="0">
                <a:solidFill>
                  <a:srgbClr val="8F8F8F"/>
                </a:solidFill>
                <a:latin typeface="Funnel Sans" pitchFamily="34" charset="0"/>
                <a:ea typeface="Funnel Sans" pitchFamily="34" charset="-122"/>
                <a:cs typeface="Funnel Sans" pitchFamily="34" charset="-120"/>
              </a:rPr>
              <a:t>Proje No:</a:t>
            </a:r>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 3250382</a:t>
            </a:r>
            <a:endParaRPr lang="en-US" sz="1550" dirty="0"/>
          </a:p>
        </p:txBody>
      </p:sp>
      <p:sp>
        <p:nvSpPr>
          <p:cNvPr id="7" name="Text 4"/>
          <p:cNvSpPr/>
          <p:nvPr/>
        </p:nvSpPr>
        <p:spPr>
          <a:xfrm>
            <a:off x="793790" y="5027414"/>
            <a:ext cx="7556421" cy="317540"/>
          </a:xfrm>
          <a:prstGeom prst="rect">
            <a:avLst/>
          </a:prstGeom>
          <a:noFill/>
          <a:ln/>
        </p:spPr>
        <p:txBody>
          <a:bodyPr wrap="none" lIns="0" tIns="0" rIns="0" bIns="0" rtlCol="0" anchor="t"/>
          <a:lstStyle/>
          <a:p>
            <a:pPr algn="l" indent="0" marL="0">
              <a:lnSpc>
                <a:spcPts val="2500"/>
              </a:lnSpc>
              <a:buNone/>
            </a:pPr>
            <a:r>
              <a:rPr lang="en-US" sz="1550" b="1" dirty="0">
                <a:solidFill>
                  <a:srgbClr val="8F8F8F"/>
                </a:solidFill>
                <a:latin typeface="Funnel Sans" pitchFamily="34" charset="0"/>
                <a:ea typeface="Funnel Sans" pitchFamily="34" charset="-122"/>
                <a:cs typeface="Funnel Sans" pitchFamily="34" charset="-120"/>
              </a:rPr>
              <a:t>Sunum Tarihi:</a:t>
            </a:r>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 Temmuz 2025</a:t>
            </a:r>
            <a:endParaRPr lang="en-US" sz="1550" dirty="0"/>
          </a:p>
        </p:txBody>
      </p:sp>
      <p:pic>
        <p:nvPicPr>
          <p:cNvPr id="8" name="Image 1" descr="preencoded.png">    </p:cNvPr>
          <p:cNvPicPr>
            <a:picLocks noChangeAspect="1"/>
          </p:cNvPicPr>
          <p:nvPr/>
        </p:nvPicPr>
        <p:blipFill>
          <a:blip r:embed="rId2"/>
          <a:stretch>
            <a:fillRect/>
          </a:stretch>
        </p:blipFill>
        <p:spPr>
          <a:xfrm>
            <a:off x="3455908" y="5696903"/>
            <a:ext cx="1190030" cy="793790"/>
          </a:xfrm>
          <a:prstGeom prst="rect">
            <a:avLst/>
          </a:prstGeom>
        </p:spPr>
      </p:pic>
      <p:pic>
        <p:nvPicPr>
          <p:cNvPr id="9" name="Image 2" descr="preencoded.png">    </p:cNvPr>
          <p:cNvPicPr>
            <a:picLocks noChangeAspect="1"/>
          </p:cNvPicPr>
          <p:nvPr/>
        </p:nvPicPr>
        <p:blipFill>
          <a:blip r:embed="rId3"/>
          <a:stretch>
            <a:fillRect/>
          </a:stretch>
        </p:blipFill>
        <p:spPr>
          <a:xfrm>
            <a:off x="4804648" y="5696903"/>
            <a:ext cx="883444" cy="79379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ext 0"/>
          <p:cNvSpPr/>
          <p:nvPr/>
        </p:nvSpPr>
        <p:spPr>
          <a:xfrm>
            <a:off x="520660" y="359092"/>
            <a:ext cx="5851327" cy="406837"/>
          </a:xfrm>
          <a:prstGeom prst="rect">
            <a:avLst/>
          </a:prstGeom>
          <a:noFill/>
          <a:ln/>
        </p:spPr>
        <p:txBody>
          <a:bodyPr wrap="none" lIns="0" tIns="0" rIns="0" bIns="0" rtlCol="0" anchor="t"/>
          <a:lstStyle/>
          <a:p>
            <a:pPr algn="l" indent="0" marL="0">
              <a:lnSpc>
                <a:spcPts val="3200"/>
              </a:lnSpc>
              <a:buNone/>
            </a:pPr>
            <a:r>
              <a:rPr lang="en-US" sz="2550" dirty="0">
                <a:solidFill>
                  <a:srgbClr val="DDDDDD"/>
                </a:solidFill>
                <a:latin typeface="Mona Sans Semi Bold" pitchFamily="34" charset="0"/>
                <a:ea typeface="Mona Sans Semi Bold" pitchFamily="34" charset="-122"/>
                <a:cs typeface="Mona Sans Semi Bold" pitchFamily="34" charset="-120"/>
              </a:rPr>
              <a:t>THYRICON SMART -Teknik Diyagram</a:t>
            </a:r>
            <a:endParaRPr lang="en-US" sz="2550" dirty="0"/>
          </a:p>
        </p:txBody>
      </p:sp>
      <p:pic>
        <p:nvPicPr>
          <p:cNvPr id="3" name="Image 0" descr="preencoded.png">    </p:cNvPr>
          <p:cNvPicPr>
            <a:picLocks noChangeAspect="1"/>
          </p:cNvPicPr>
          <p:nvPr/>
        </p:nvPicPr>
        <p:blipFill>
          <a:blip r:embed="rId1"/>
          <a:stretch>
            <a:fillRect/>
          </a:stretch>
        </p:blipFill>
        <p:spPr>
          <a:xfrm>
            <a:off x="520660" y="1026200"/>
            <a:ext cx="8555474" cy="6844308"/>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8595360" y="0"/>
            <a:ext cx="6035040" cy="8229600"/>
          </a:xfrm>
          <a:prstGeom prst="rect">
            <a:avLst/>
          </a:prstGeom>
        </p:spPr>
      </p:pic>
      <p:sp>
        <p:nvSpPr>
          <p:cNvPr id="3" name="Text 0"/>
          <p:cNvSpPr/>
          <p:nvPr/>
        </p:nvSpPr>
        <p:spPr>
          <a:xfrm>
            <a:off x="793790" y="1250275"/>
            <a:ext cx="7556421" cy="1240155"/>
          </a:xfrm>
          <a:prstGeom prst="rect">
            <a:avLst/>
          </a:prstGeom>
          <a:noFill/>
          <a:ln/>
        </p:spPr>
        <p:txBody>
          <a:bodyPr wrap="square" lIns="0" tIns="0" rIns="0" bIns="0" rtlCol="0" anchor="t"/>
          <a:lstStyle/>
          <a:p>
            <a:pPr algn="l" indent="0" marL="0">
              <a:lnSpc>
                <a:spcPts val="4850"/>
              </a:lnSpc>
              <a:buNone/>
            </a:pPr>
            <a:r>
              <a:rPr lang="en-US" sz="3900" dirty="0">
                <a:solidFill>
                  <a:srgbClr val="DDDDDD"/>
                </a:solidFill>
                <a:latin typeface="Mona Sans Semi Bold" pitchFamily="34" charset="0"/>
                <a:ea typeface="Mona Sans Semi Bold" pitchFamily="34" charset="-122"/>
                <a:cs typeface="Mona Sans Semi Bold" pitchFamily="34" charset="-120"/>
              </a:rPr>
              <a:t>Üzerinde Çalışılacak Olan Teknik/Teknolojik Problemler</a:t>
            </a:r>
            <a:endParaRPr lang="en-US" sz="3900" dirty="0"/>
          </a:p>
        </p:txBody>
      </p:sp>
      <p:sp>
        <p:nvSpPr>
          <p:cNvPr id="4" name="Shape 1"/>
          <p:cNvSpPr/>
          <p:nvPr/>
        </p:nvSpPr>
        <p:spPr>
          <a:xfrm>
            <a:off x="793790" y="2788087"/>
            <a:ext cx="446484" cy="446484"/>
          </a:xfrm>
          <a:prstGeom prst="roundRect">
            <a:avLst>
              <a:gd name="adj" fmla="val 18670"/>
            </a:avLst>
          </a:prstGeom>
          <a:solidFill>
            <a:srgbClr val="404040"/>
          </a:solidFill>
          <a:ln w="7620">
            <a:solidFill>
              <a:srgbClr val="595959"/>
            </a:solidFill>
            <a:prstDash val="solid"/>
          </a:ln>
        </p:spPr>
      </p:sp>
      <p:sp>
        <p:nvSpPr>
          <p:cNvPr id="5" name="Text 2"/>
          <p:cNvSpPr/>
          <p:nvPr/>
        </p:nvSpPr>
        <p:spPr>
          <a:xfrm>
            <a:off x="1438632" y="2856309"/>
            <a:ext cx="4479250" cy="310158"/>
          </a:xfrm>
          <a:prstGeom prst="rect">
            <a:avLst/>
          </a:prstGeom>
          <a:noFill/>
          <a:ln/>
        </p:spPr>
        <p:txBody>
          <a:bodyPr wrap="none" lIns="0" tIns="0" rIns="0" bIns="0" rtlCol="0" anchor="t"/>
          <a:lstStyle/>
          <a:p>
            <a:pPr algn="l" indent="0" marL="0">
              <a:lnSpc>
                <a:spcPts val="2400"/>
              </a:lnSpc>
              <a:buNone/>
            </a:pPr>
            <a:r>
              <a:rPr lang="en-US" sz="1950" dirty="0">
                <a:solidFill>
                  <a:srgbClr val="8F8F8F"/>
                </a:solidFill>
                <a:latin typeface="Mona Sans Semi Bold" pitchFamily="34" charset="0"/>
                <a:ea typeface="Mona Sans Semi Bold" pitchFamily="34" charset="-122"/>
                <a:cs typeface="Mona Sans Semi Bold" pitchFamily="34" charset="-120"/>
              </a:rPr>
              <a:t>Koruma Algoritmaları Optimizasyonu</a:t>
            </a:r>
            <a:endParaRPr lang="en-US" sz="1950" dirty="0"/>
          </a:p>
        </p:txBody>
      </p:sp>
      <p:sp>
        <p:nvSpPr>
          <p:cNvPr id="6" name="Text 3"/>
          <p:cNvSpPr/>
          <p:nvPr/>
        </p:nvSpPr>
        <p:spPr>
          <a:xfrm>
            <a:off x="1438632" y="3285530"/>
            <a:ext cx="6911578" cy="635079"/>
          </a:xfrm>
          <a:prstGeom prst="rect">
            <a:avLst/>
          </a:prstGeom>
          <a:noFill/>
          <a:ln/>
        </p:spPr>
        <p:txBody>
          <a:bodyPr wrap="squar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Aşırı akım, gerilim dalgalanmaları ve THD değişimlerini gerçek zamanlı izleyerek doğru koruma kararları verecek algoritmaların geliştirilmesi.</a:t>
            </a:r>
            <a:endParaRPr lang="en-US" sz="1550" dirty="0"/>
          </a:p>
        </p:txBody>
      </p:sp>
      <p:sp>
        <p:nvSpPr>
          <p:cNvPr id="7" name="Shape 4"/>
          <p:cNvSpPr/>
          <p:nvPr/>
        </p:nvSpPr>
        <p:spPr>
          <a:xfrm>
            <a:off x="793790" y="4317444"/>
            <a:ext cx="446484" cy="446484"/>
          </a:xfrm>
          <a:prstGeom prst="roundRect">
            <a:avLst>
              <a:gd name="adj" fmla="val 18670"/>
            </a:avLst>
          </a:prstGeom>
          <a:solidFill>
            <a:srgbClr val="404040"/>
          </a:solidFill>
          <a:ln w="7620">
            <a:solidFill>
              <a:srgbClr val="595959"/>
            </a:solidFill>
            <a:prstDash val="solid"/>
          </a:ln>
        </p:spPr>
      </p:sp>
      <p:sp>
        <p:nvSpPr>
          <p:cNvPr id="8" name="Text 5"/>
          <p:cNvSpPr/>
          <p:nvPr/>
        </p:nvSpPr>
        <p:spPr>
          <a:xfrm>
            <a:off x="1438632" y="4385667"/>
            <a:ext cx="4303276" cy="310158"/>
          </a:xfrm>
          <a:prstGeom prst="rect">
            <a:avLst/>
          </a:prstGeom>
          <a:noFill/>
          <a:ln/>
        </p:spPr>
        <p:txBody>
          <a:bodyPr wrap="none" lIns="0" tIns="0" rIns="0" bIns="0" rtlCol="0" anchor="t"/>
          <a:lstStyle/>
          <a:p>
            <a:pPr algn="l" indent="0" marL="0">
              <a:lnSpc>
                <a:spcPts val="2400"/>
              </a:lnSpc>
              <a:buNone/>
            </a:pPr>
            <a:r>
              <a:rPr lang="en-US" sz="1950" dirty="0">
                <a:solidFill>
                  <a:srgbClr val="8F8F8F"/>
                </a:solidFill>
                <a:latin typeface="Mona Sans Semi Bold" pitchFamily="34" charset="0"/>
                <a:ea typeface="Mona Sans Semi Bold" pitchFamily="34" charset="-122"/>
                <a:cs typeface="Mona Sans Semi Bold" pitchFamily="34" charset="-120"/>
              </a:rPr>
              <a:t>Kapasitör Sığası İzleme Metodolojisi</a:t>
            </a:r>
            <a:endParaRPr lang="en-US" sz="1950" dirty="0"/>
          </a:p>
        </p:txBody>
      </p:sp>
      <p:sp>
        <p:nvSpPr>
          <p:cNvPr id="9" name="Text 6"/>
          <p:cNvSpPr/>
          <p:nvPr/>
        </p:nvSpPr>
        <p:spPr>
          <a:xfrm>
            <a:off x="1438632" y="4814888"/>
            <a:ext cx="6911578" cy="635079"/>
          </a:xfrm>
          <a:prstGeom prst="rect">
            <a:avLst/>
          </a:prstGeom>
          <a:noFill/>
          <a:ln/>
        </p:spPr>
        <p:txBody>
          <a:bodyPr wrap="squar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Kapasitör boşalma sürelerinden ve yük karakteristiklerinden faydalanarak kapasite kaybını hassas şekilde tespit edecek yöntemlerin geliştirilmesi.</a:t>
            </a:r>
            <a:endParaRPr lang="en-US" sz="1550" dirty="0"/>
          </a:p>
        </p:txBody>
      </p:sp>
      <p:sp>
        <p:nvSpPr>
          <p:cNvPr id="10" name="Shape 7"/>
          <p:cNvSpPr/>
          <p:nvPr/>
        </p:nvSpPr>
        <p:spPr>
          <a:xfrm>
            <a:off x="793790" y="5846802"/>
            <a:ext cx="446484" cy="446484"/>
          </a:xfrm>
          <a:prstGeom prst="roundRect">
            <a:avLst>
              <a:gd name="adj" fmla="val 18670"/>
            </a:avLst>
          </a:prstGeom>
          <a:solidFill>
            <a:srgbClr val="404040"/>
          </a:solidFill>
          <a:ln w="7620">
            <a:solidFill>
              <a:srgbClr val="595959"/>
            </a:solidFill>
            <a:prstDash val="solid"/>
          </a:ln>
        </p:spPr>
      </p:sp>
      <p:sp>
        <p:nvSpPr>
          <p:cNvPr id="11" name="Text 8"/>
          <p:cNvSpPr/>
          <p:nvPr/>
        </p:nvSpPr>
        <p:spPr>
          <a:xfrm>
            <a:off x="1438632" y="5915025"/>
            <a:ext cx="3286125" cy="310158"/>
          </a:xfrm>
          <a:prstGeom prst="rect">
            <a:avLst/>
          </a:prstGeom>
          <a:noFill/>
          <a:ln/>
        </p:spPr>
        <p:txBody>
          <a:bodyPr wrap="none" lIns="0" tIns="0" rIns="0" bIns="0" rtlCol="0" anchor="t"/>
          <a:lstStyle/>
          <a:p>
            <a:pPr algn="l" indent="0" marL="0">
              <a:lnSpc>
                <a:spcPts val="2400"/>
              </a:lnSpc>
              <a:buNone/>
            </a:pPr>
            <a:r>
              <a:rPr lang="en-US" sz="1950" dirty="0">
                <a:solidFill>
                  <a:srgbClr val="8F8F8F"/>
                </a:solidFill>
                <a:latin typeface="Mona Sans Semi Bold" pitchFamily="34" charset="0"/>
                <a:ea typeface="Mona Sans Semi Bold" pitchFamily="34" charset="-122"/>
                <a:cs typeface="Mona Sans Semi Bold" pitchFamily="34" charset="-120"/>
              </a:rPr>
              <a:t>Modüler Yapı Entegrasyonu</a:t>
            </a:r>
            <a:endParaRPr lang="en-US" sz="1950" dirty="0"/>
          </a:p>
        </p:txBody>
      </p:sp>
      <p:sp>
        <p:nvSpPr>
          <p:cNvPr id="12" name="Text 9"/>
          <p:cNvSpPr/>
          <p:nvPr/>
        </p:nvSpPr>
        <p:spPr>
          <a:xfrm>
            <a:off x="1438632" y="6344245"/>
            <a:ext cx="6911578" cy="635079"/>
          </a:xfrm>
          <a:prstGeom prst="rect">
            <a:avLst/>
          </a:prstGeom>
          <a:noFill/>
          <a:ln/>
        </p:spPr>
        <p:txBody>
          <a:bodyPr wrap="squar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Farklı modüllerin birbiriyle uyumlu çalışmasını sağlayacak haberleşme protokollerinin ve veri akış mimarisinin oluşturulması.</a:t>
            </a:r>
            <a:endParaRPr lang="en-US" sz="155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spTree>
      <p:nvGrpSpPr>
        <p:cNvPr id="1" name=""/>
        <p:cNvGrpSpPr/>
        <p:nvPr/>
      </p:nvGrpSpPr>
      <p:grpSpPr>
        <a:xfrm>
          <a:off x="0" y="0"/>
          <a:ext cx="0" cy="0"/>
          <a:chOff x="0" y="0"/>
          <a:chExt cx="0" cy="0"/>
        </a:xfrm>
      </p:grpSpPr>
      <p:sp>
        <p:nvSpPr>
          <p:cNvPr id="2" name="Text 0"/>
          <p:cNvSpPr/>
          <p:nvPr/>
        </p:nvSpPr>
        <p:spPr>
          <a:xfrm>
            <a:off x="653772" y="449461"/>
            <a:ext cx="12159139" cy="510778"/>
          </a:xfrm>
          <a:prstGeom prst="rect">
            <a:avLst/>
          </a:prstGeom>
          <a:noFill/>
          <a:ln/>
        </p:spPr>
        <p:txBody>
          <a:bodyPr wrap="none" lIns="0" tIns="0" rIns="0" bIns="0" rtlCol="0" anchor="t"/>
          <a:lstStyle/>
          <a:p>
            <a:pPr algn="l" indent="0" marL="0">
              <a:lnSpc>
                <a:spcPts val="4000"/>
              </a:lnSpc>
              <a:buNone/>
            </a:pPr>
            <a:r>
              <a:rPr lang="en-US" sz="3200" dirty="0">
                <a:solidFill>
                  <a:srgbClr val="DDDDDD"/>
                </a:solidFill>
                <a:latin typeface="Mona Sans Semi Bold" pitchFamily="34" charset="0"/>
                <a:ea typeface="Mona Sans Semi Bold" pitchFamily="34" charset="-122"/>
                <a:cs typeface="Mona Sans Semi Bold" pitchFamily="34" charset="-120"/>
              </a:rPr>
              <a:t>Firmanın Ar-Ge Çalışmalarına Katkısı ve Ticarileşme Stratejisi</a:t>
            </a:r>
            <a:endParaRPr lang="en-US" sz="3200" dirty="0"/>
          </a:p>
        </p:txBody>
      </p:sp>
      <p:sp>
        <p:nvSpPr>
          <p:cNvPr id="3" name="Text 1"/>
          <p:cNvSpPr/>
          <p:nvPr/>
        </p:nvSpPr>
        <p:spPr>
          <a:xfrm>
            <a:off x="653772" y="1368743"/>
            <a:ext cx="2043113" cy="255389"/>
          </a:xfrm>
          <a:prstGeom prst="rect">
            <a:avLst/>
          </a:prstGeom>
          <a:noFill/>
          <a:ln/>
        </p:spPr>
        <p:txBody>
          <a:bodyPr wrap="none" lIns="0" tIns="0" rIns="0" bIns="0" rtlCol="0" anchor="t"/>
          <a:lstStyle/>
          <a:p>
            <a:pPr algn="l" indent="0" marL="0">
              <a:lnSpc>
                <a:spcPts val="2000"/>
              </a:lnSpc>
              <a:buNone/>
            </a:pPr>
            <a:r>
              <a:rPr lang="en-US" sz="1600" dirty="0">
                <a:solidFill>
                  <a:srgbClr val="DDDDDD"/>
                </a:solidFill>
                <a:latin typeface="Mona Sans Semi Bold" pitchFamily="34" charset="0"/>
                <a:ea typeface="Mona Sans Semi Bold" pitchFamily="34" charset="-122"/>
                <a:cs typeface="Mona Sans Semi Bold" pitchFamily="34" charset="-120"/>
              </a:rPr>
              <a:t>Firmanın Katkısı</a:t>
            </a:r>
            <a:endParaRPr lang="en-US" sz="1600" dirty="0"/>
          </a:p>
        </p:txBody>
      </p:sp>
      <p:sp>
        <p:nvSpPr>
          <p:cNvPr id="4" name="Text 2"/>
          <p:cNvSpPr/>
          <p:nvPr/>
        </p:nvSpPr>
        <p:spPr>
          <a:xfrm>
            <a:off x="653772" y="1787485"/>
            <a:ext cx="6462117" cy="261461"/>
          </a:xfrm>
          <a:prstGeom prst="rect">
            <a:avLst/>
          </a:prstGeom>
          <a:noFill/>
          <a:ln/>
        </p:spPr>
        <p:txBody>
          <a:bodyPr wrap="none" lIns="0" tIns="0" rIns="0" bIns="0" rtlCol="0" anchor="t"/>
          <a:lstStyle/>
          <a:p>
            <a:pPr algn="l" marL="342900" indent="-342900">
              <a:lnSpc>
                <a:spcPts val="2050"/>
              </a:lnSpc>
              <a:buSzPct val="100000"/>
              <a:buChar char="•"/>
            </a:pPr>
            <a:r>
              <a:rPr lang="en-US" sz="1250" dirty="0">
                <a:solidFill>
                  <a:srgbClr val="8F8F8F"/>
                </a:solidFill>
                <a:latin typeface="Funnel Sans" pitchFamily="34" charset="0"/>
                <a:ea typeface="Funnel Sans" pitchFamily="34" charset="-122"/>
                <a:cs typeface="Funnel Sans" pitchFamily="34" charset="-120"/>
              </a:rPr>
              <a:t>Mevcut tristör teknolojisi bilgi birikimi</a:t>
            </a:r>
            <a:endParaRPr lang="en-US" sz="1250" dirty="0"/>
          </a:p>
        </p:txBody>
      </p:sp>
      <p:sp>
        <p:nvSpPr>
          <p:cNvPr id="5" name="Text 3"/>
          <p:cNvSpPr/>
          <p:nvPr/>
        </p:nvSpPr>
        <p:spPr>
          <a:xfrm>
            <a:off x="653772" y="2106097"/>
            <a:ext cx="6462117" cy="261461"/>
          </a:xfrm>
          <a:prstGeom prst="rect">
            <a:avLst/>
          </a:prstGeom>
          <a:noFill/>
          <a:ln/>
        </p:spPr>
        <p:txBody>
          <a:bodyPr wrap="none" lIns="0" tIns="0" rIns="0" bIns="0" rtlCol="0" anchor="t"/>
          <a:lstStyle/>
          <a:p>
            <a:pPr algn="l" marL="342900" indent="-342900">
              <a:lnSpc>
                <a:spcPts val="2050"/>
              </a:lnSpc>
              <a:buSzPct val="100000"/>
              <a:buChar char="•"/>
            </a:pPr>
            <a:r>
              <a:rPr lang="en-US" sz="1250" dirty="0">
                <a:solidFill>
                  <a:srgbClr val="8F8F8F"/>
                </a:solidFill>
                <a:latin typeface="Funnel Sans" pitchFamily="34" charset="0"/>
                <a:ea typeface="Funnel Sans" pitchFamily="34" charset="-122"/>
                <a:cs typeface="Funnel Sans" pitchFamily="34" charset="-120"/>
              </a:rPr>
              <a:t>Elektronik tasarım ve üretim altyapısı</a:t>
            </a:r>
            <a:endParaRPr lang="en-US" sz="1250" dirty="0"/>
          </a:p>
        </p:txBody>
      </p:sp>
      <p:sp>
        <p:nvSpPr>
          <p:cNvPr id="6" name="Text 4"/>
          <p:cNvSpPr/>
          <p:nvPr/>
        </p:nvSpPr>
        <p:spPr>
          <a:xfrm>
            <a:off x="653772" y="2424708"/>
            <a:ext cx="6462117" cy="261461"/>
          </a:xfrm>
          <a:prstGeom prst="rect">
            <a:avLst/>
          </a:prstGeom>
          <a:noFill/>
          <a:ln/>
        </p:spPr>
        <p:txBody>
          <a:bodyPr wrap="none" lIns="0" tIns="0" rIns="0" bIns="0" rtlCol="0" anchor="t"/>
          <a:lstStyle/>
          <a:p>
            <a:pPr algn="l" marL="342900" indent="-342900">
              <a:lnSpc>
                <a:spcPts val="2050"/>
              </a:lnSpc>
              <a:buSzPct val="100000"/>
              <a:buChar char="•"/>
            </a:pPr>
            <a:r>
              <a:rPr lang="en-US" sz="1250" dirty="0">
                <a:solidFill>
                  <a:srgbClr val="8F8F8F"/>
                </a:solidFill>
                <a:latin typeface="Funnel Sans" pitchFamily="34" charset="0"/>
                <a:ea typeface="Funnel Sans" pitchFamily="34" charset="-122"/>
                <a:cs typeface="Funnel Sans" pitchFamily="34" charset="-120"/>
              </a:rPr>
              <a:t>Endüstriyel müşteri ağı ve uygulama deneyimi</a:t>
            </a:r>
            <a:endParaRPr lang="en-US" sz="1250" dirty="0"/>
          </a:p>
        </p:txBody>
      </p:sp>
      <p:sp>
        <p:nvSpPr>
          <p:cNvPr id="7" name="Text 5"/>
          <p:cNvSpPr/>
          <p:nvPr/>
        </p:nvSpPr>
        <p:spPr>
          <a:xfrm>
            <a:off x="653772" y="2743319"/>
            <a:ext cx="6462117" cy="261461"/>
          </a:xfrm>
          <a:prstGeom prst="rect">
            <a:avLst/>
          </a:prstGeom>
          <a:noFill/>
          <a:ln/>
        </p:spPr>
        <p:txBody>
          <a:bodyPr wrap="none" lIns="0" tIns="0" rIns="0" bIns="0" rtlCol="0" anchor="t"/>
          <a:lstStyle/>
          <a:p>
            <a:pPr algn="l" marL="342900" indent="-342900">
              <a:lnSpc>
                <a:spcPts val="2050"/>
              </a:lnSpc>
              <a:buSzPct val="100000"/>
              <a:buChar char="•"/>
            </a:pPr>
            <a:r>
              <a:rPr lang="en-US" sz="1250" dirty="0">
                <a:solidFill>
                  <a:srgbClr val="8F8F8F"/>
                </a:solidFill>
                <a:latin typeface="Funnel Sans" pitchFamily="34" charset="0"/>
                <a:ea typeface="Funnel Sans" pitchFamily="34" charset="-122"/>
                <a:cs typeface="Funnel Sans" pitchFamily="34" charset="-120"/>
              </a:rPr>
              <a:t>Yazılım geliştirme ekibi ve IoT platformu</a:t>
            </a:r>
            <a:endParaRPr lang="en-US" sz="1250" dirty="0"/>
          </a:p>
        </p:txBody>
      </p:sp>
      <p:sp>
        <p:nvSpPr>
          <p:cNvPr id="8" name="Text 6"/>
          <p:cNvSpPr/>
          <p:nvPr/>
        </p:nvSpPr>
        <p:spPr>
          <a:xfrm>
            <a:off x="653772" y="3168134"/>
            <a:ext cx="2067758" cy="255389"/>
          </a:xfrm>
          <a:prstGeom prst="rect">
            <a:avLst/>
          </a:prstGeom>
          <a:noFill/>
          <a:ln/>
        </p:spPr>
        <p:txBody>
          <a:bodyPr wrap="none" lIns="0" tIns="0" rIns="0" bIns="0" rtlCol="0" anchor="t"/>
          <a:lstStyle/>
          <a:p>
            <a:pPr algn="l" indent="0" marL="0">
              <a:lnSpc>
                <a:spcPts val="2000"/>
              </a:lnSpc>
              <a:buNone/>
            </a:pPr>
            <a:r>
              <a:rPr lang="en-US" sz="1600" dirty="0">
                <a:solidFill>
                  <a:srgbClr val="DDDDDD"/>
                </a:solidFill>
                <a:latin typeface="Mona Sans Semi Bold" pitchFamily="34" charset="0"/>
                <a:ea typeface="Mona Sans Semi Bold" pitchFamily="34" charset="-122"/>
                <a:cs typeface="Mona Sans Semi Bold" pitchFamily="34" charset="-120"/>
              </a:rPr>
              <a:t>Ticarileşme Stratejisi</a:t>
            </a:r>
            <a:endParaRPr lang="en-US" sz="1600" dirty="0"/>
          </a:p>
        </p:txBody>
      </p:sp>
      <p:sp>
        <p:nvSpPr>
          <p:cNvPr id="9" name="Text 7"/>
          <p:cNvSpPr/>
          <p:nvPr/>
        </p:nvSpPr>
        <p:spPr>
          <a:xfrm>
            <a:off x="653772" y="3586877"/>
            <a:ext cx="6462117" cy="261461"/>
          </a:xfrm>
          <a:prstGeom prst="rect">
            <a:avLst/>
          </a:prstGeom>
          <a:noFill/>
          <a:ln/>
        </p:spPr>
        <p:txBody>
          <a:bodyPr wrap="none" lIns="0" tIns="0" rIns="0" bIns="0" rtlCol="0" anchor="t"/>
          <a:lstStyle/>
          <a:p>
            <a:pPr algn="l" marL="342900" indent="-342900">
              <a:lnSpc>
                <a:spcPts val="2050"/>
              </a:lnSpc>
              <a:buSzPct val="100000"/>
              <a:buFont typeface="+mj-lt"/>
              <a:buAutoNum type="arabicPeriod" startAt="1"/>
            </a:pPr>
            <a:r>
              <a:rPr lang="en-US" sz="1250" dirty="0">
                <a:solidFill>
                  <a:srgbClr val="8F8F8F"/>
                </a:solidFill>
                <a:latin typeface="Funnel Sans" pitchFamily="34" charset="0"/>
                <a:ea typeface="Funnel Sans" pitchFamily="34" charset="-122"/>
                <a:cs typeface="Funnel Sans" pitchFamily="34" charset="-120"/>
              </a:rPr>
              <a:t>3 farklı sanayi tesisinde pilot uygulama</a:t>
            </a:r>
            <a:endParaRPr lang="en-US" sz="1250" dirty="0"/>
          </a:p>
        </p:txBody>
      </p:sp>
      <p:sp>
        <p:nvSpPr>
          <p:cNvPr id="10" name="Text 8"/>
          <p:cNvSpPr/>
          <p:nvPr/>
        </p:nvSpPr>
        <p:spPr>
          <a:xfrm>
            <a:off x="653772" y="3905488"/>
            <a:ext cx="6462117" cy="261461"/>
          </a:xfrm>
          <a:prstGeom prst="rect">
            <a:avLst/>
          </a:prstGeom>
          <a:noFill/>
          <a:ln/>
        </p:spPr>
        <p:txBody>
          <a:bodyPr wrap="none" lIns="0" tIns="0" rIns="0" bIns="0" rtlCol="0" anchor="t"/>
          <a:lstStyle/>
          <a:p>
            <a:pPr algn="l" marL="342900" indent="-342900">
              <a:lnSpc>
                <a:spcPts val="2050"/>
              </a:lnSpc>
              <a:buSzPct val="100000"/>
              <a:buFont typeface="+mj-lt"/>
              <a:buAutoNum type="arabicPeriod" startAt="2"/>
            </a:pPr>
            <a:r>
              <a:rPr lang="en-US" sz="1250" dirty="0">
                <a:solidFill>
                  <a:srgbClr val="8F8F8F"/>
                </a:solidFill>
                <a:latin typeface="Funnel Sans" pitchFamily="34" charset="0"/>
                <a:ea typeface="Funnel Sans" pitchFamily="34" charset="-122"/>
                <a:cs typeface="Funnel Sans" pitchFamily="34" charset="-120"/>
              </a:rPr>
              <a:t>Lisanslama ve marka tescili</a:t>
            </a:r>
            <a:endParaRPr lang="en-US" sz="1250" dirty="0"/>
          </a:p>
        </p:txBody>
      </p:sp>
      <p:sp>
        <p:nvSpPr>
          <p:cNvPr id="11" name="Text 9"/>
          <p:cNvSpPr/>
          <p:nvPr/>
        </p:nvSpPr>
        <p:spPr>
          <a:xfrm>
            <a:off x="653772" y="4224099"/>
            <a:ext cx="6462117" cy="261461"/>
          </a:xfrm>
          <a:prstGeom prst="rect">
            <a:avLst/>
          </a:prstGeom>
          <a:noFill/>
          <a:ln/>
        </p:spPr>
        <p:txBody>
          <a:bodyPr wrap="none" lIns="0" tIns="0" rIns="0" bIns="0" rtlCol="0" anchor="t"/>
          <a:lstStyle/>
          <a:p>
            <a:pPr algn="l" marL="342900" indent="-342900">
              <a:lnSpc>
                <a:spcPts val="2050"/>
              </a:lnSpc>
              <a:buSzPct val="100000"/>
              <a:buFont typeface="+mj-lt"/>
              <a:buAutoNum type="arabicPeriod" startAt="3"/>
            </a:pPr>
            <a:r>
              <a:rPr lang="en-US" sz="1250" dirty="0">
                <a:solidFill>
                  <a:srgbClr val="8F8F8F"/>
                </a:solidFill>
                <a:latin typeface="Funnel Sans" pitchFamily="34" charset="0"/>
                <a:ea typeface="Funnel Sans" pitchFamily="34" charset="-122"/>
                <a:cs typeface="Funnel Sans" pitchFamily="34" charset="-120"/>
              </a:rPr>
              <a:t>Üretim altyapısının kurulması</a:t>
            </a:r>
            <a:endParaRPr lang="en-US" sz="1250" dirty="0"/>
          </a:p>
        </p:txBody>
      </p:sp>
      <p:sp>
        <p:nvSpPr>
          <p:cNvPr id="12" name="Text 10"/>
          <p:cNvSpPr/>
          <p:nvPr/>
        </p:nvSpPr>
        <p:spPr>
          <a:xfrm>
            <a:off x="653772" y="4542711"/>
            <a:ext cx="6462117" cy="261461"/>
          </a:xfrm>
          <a:prstGeom prst="rect">
            <a:avLst/>
          </a:prstGeom>
          <a:noFill/>
          <a:ln/>
        </p:spPr>
        <p:txBody>
          <a:bodyPr wrap="none" lIns="0" tIns="0" rIns="0" bIns="0" rtlCol="0" anchor="t"/>
          <a:lstStyle/>
          <a:p>
            <a:pPr algn="l" marL="342900" indent="-342900">
              <a:lnSpc>
                <a:spcPts val="2050"/>
              </a:lnSpc>
              <a:buSzPct val="100000"/>
              <a:buFont typeface="+mj-lt"/>
              <a:buAutoNum type="arabicPeriod" startAt="4"/>
            </a:pPr>
            <a:r>
              <a:rPr lang="en-US" sz="1250" dirty="0">
                <a:solidFill>
                  <a:srgbClr val="8F8F8F"/>
                </a:solidFill>
                <a:latin typeface="Funnel Sans" pitchFamily="34" charset="0"/>
                <a:ea typeface="Funnel Sans" pitchFamily="34" charset="-122"/>
                <a:cs typeface="Funnel Sans" pitchFamily="34" charset="-120"/>
              </a:rPr>
              <a:t>Distribütör kanalının oluşturulması</a:t>
            </a:r>
            <a:endParaRPr lang="en-US" sz="1250" dirty="0"/>
          </a:p>
        </p:txBody>
      </p:sp>
      <p:sp>
        <p:nvSpPr>
          <p:cNvPr id="13" name="Text 11"/>
          <p:cNvSpPr/>
          <p:nvPr/>
        </p:nvSpPr>
        <p:spPr>
          <a:xfrm>
            <a:off x="653772" y="4861322"/>
            <a:ext cx="6462117" cy="261461"/>
          </a:xfrm>
          <a:prstGeom prst="rect">
            <a:avLst/>
          </a:prstGeom>
          <a:noFill/>
          <a:ln/>
        </p:spPr>
        <p:txBody>
          <a:bodyPr wrap="none" lIns="0" tIns="0" rIns="0" bIns="0" rtlCol="0" anchor="t"/>
          <a:lstStyle/>
          <a:p>
            <a:pPr algn="l" marL="342900" indent="-342900">
              <a:lnSpc>
                <a:spcPts val="2050"/>
              </a:lnSpc>
              <a:buSzPct val="100000"/>
              <a:buFont typeface="+mj-lt"/>
              <a:buAutoNum type="arabicPeriod" startAt="5"/>
            </a:pPr>
            <a:r>
              <a:rPr lang="en-US" sz="1250" dirty="0">
                <a:solidFill>
                  <a:srgbClr val="8F8F8F"/>
                </a:solidFill>
                <a:latin typeface="Funnel Sans" pitchFamily="34" charset="0"/>
                <a:ea typeface="Funnel Sans" pitchFamily="34" charset="-122"/>
                <a:cs typeface="Funnel Sans" pitchFamily="34" charset="-120"/>
              </a:rPr>
              <a:t>Yurtdışı pazarlara açılım (Orta Doğu, Kuzey Afrika)</a:t>
            </a:r>
            <a:endParaRPr lang="en-US" sz="1250" dirty="0"/>
          </a:p>
        </p:txBody>
      </p:sp>
      <p:pic>
        <p:nvPicPr>
          <p:cNvPr id="14" name="Image 0" descr="preencoded.png">    </p:cNvPr>
          <p:cNvPicPr>
            <a:picLocks noChangeAspect="1"/>
          </p:cNvPicPr>
          <p:nvPr/>
        </p:nvPicPr>
        <p:blipFill>
          <a:blip r:embed="rId1"/>
          <a:stretch>
            <a:fillRect/>
          </a:stretch>
        </p:blipFill>
        <p:spPr>
          <a:xfrm>
            <a:off x="7522131" y="1389221"/>
            <a:ext cx="6462117" cy="6462117"/>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spTree>
      <p:nvGrpSpPr>
        <p:cNvPr id="1" name=""/>
        <p:cNvGrpSpPr/>
        <p:nvPr/>
      </p:nvGrpSpPr>
      <p:grpSpPr>
        <a:xfrm>
          <a:off x="0" y="0"/>
          <a:ext cx="0" cy="0"/>
          <a:chOff x="0" y="0"/>
          <a:chExt cx="0" cy="0"/>
        </a:xfrm>
      </p:grpSpPr>
      <p:sp>
        <p:nvSpPr>
          <p:cNvPr id="2" name="Text 0"/>
          <p:cNvSpPr/>
          <p:nvPr/>
        </p:nvSpPr>
        <p:spPr>
          <a:xfrm>
            <a:off x="793790" y="2384584"/>
            <a:ext cx="10061138" cy="620078"/>
          </a:xfrm>
          <a:prstGeom prst="rect">
            <a:avLst/>
          </a:prstGeom>
          <a:noFill/>
          <a:ln/>
        </p:spPr>
        <p:txBody>
          <a:bodyPr wrap="none" lIns="0" tIns="0" rIns="0" bIns="0" rtlCol="0" anchor="t"/>
          <a:lstStyle/>
          <a:p>
            <a:pPr algn="l" indent="0" marL="0">
              <a:lnSpc>
                <a:spcPts val="4850"/>
              </a:lnSpc>
              <a:buNone/>
            </a:pPr>
            <a:r>
              <a:rPr lang="en-US" sz="3900" dirty="0">
                <a:solidFill>
                  <a:srgbClr val="DDDDDD"/>
                </a:solidFill>
                <a:latin typeface="Mona Sans Semi Bold" pitchFamily="34" charset="0"/>
                <a:ea typeface="Mona Sans Semi Bold" pitchFamily="34" charset="-122"/>
                <a:cs typeface="Mona Sans Semi Bold" pitchFamily="34" charset="-120"/>
              </a:rPr>
              <a:t>İthalatın Azaltılması ve İhracat Potansiyeli</a:t>
            </a:r>
            <a:endParaRPr lang="en-US" sz="3900" dirty="0"/>
          </a:p>
        </p:txBody>
      </p:sp>
      <p:pic>
        <p:nvPicPr>
          <p:cNvPr id="3" name="Image 0" descr="preencoded.png">    </p:cNvPr>
          <p:cNvPicPr>
            <a:picLocks noChangeAspect="1"/>
          </p:cNvPicPr>
          <p:nvPr/>
        </p:nvPicPr>
        <p:blipFill>
          <a:blip r:embed="rId1"/>
          <a:stretch>
            <a:fillRect/>
          </a:stretch>
        </p:blipFill>
        <p:spPr>
          <a:xfrm>
            <a:off x="793790" y="3401497"/>
            <a:ext cx="496133" cy="496133"/>
          </a:xfrm>
          <a:prstGeom prst="rect">
            <a:avLst/>
          </a:prstGeom>
        </p:spPr>
      </p:pic>
      <p:sp>
        <p:nvSpPr>
          <p:cNvPr id="4" name="Text 1"/>
          <p:cNvSpPr/>
          <p:nvPr/>
        </p:nvSpPr>
        <p:spPr>
          <a:xfrm>
            <a:off x="793790" y="4145637"/>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8F8F8F"/>
                </a:solidFill>
                <a:latin typeface="Mona Sans Semi Bold" pitchFamily="34" charset="0"/>
                <a:ea typeface="Mona Sans Semi Bold" pitchFamily="34" charset="-122"/>
                <a:cs typeface="Mona Sans Semi Bold" pitchFamily="34" charset="-120"/>
              </a:rPr>
              <a:t>İthal İkamesi</a:t>
            </a:r>
            <a:endParaRPr lang="en-US" sz="1950" dirty="0"/>
          </a:p>
        </p:txBody>
      </p:sp>
      <p:sp>
        <p:nvSpPr>
          <p:cNvPr id="5" name="Text 2"/>
          <p:cNvSpPr/>
          <p:nvPr/>
        </p:nvSpPr>
        <p:spPr>
          <a:xfrm>
            <a:off x="793790" y="4574858"/>
            <a:ext cx="6397347" cy="952619"/>
          </a:xfrm>
          <a:prstGeom prst="rect">
            <a:avLst/>
          </a:prstGeom>
          <a:noFill/>
          <a:ln/>
        </p:spPr>
        <p:txBody>
          <a:bodyPr wrap="squar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Akıllı tristör modülümüz, yüksek maliyetli yurt dışı çözümlerin yerine geçerek stratejik bağımsızlığımızı artıracak ve yerli üretimi teşvik ederek ülke ekonomisine doğrudan katkı sağlayacaktır.</a:t>
            </a:r>
            <a:endParaRPr lang="en-US" sz="1550" dirty="0"/>
          </a:p>
        </p:txBody>
      </p:sp>
      <p:pic>
        <p:nvPicPr>
          <p:cNvPr id="6" name="Image 1" descr="preencoded.png">    </p:cNvPr>
          <p:cNvPicPr>
            <a:picLocks noChangeAspect="1"/>
          </p:cNvPicPr>
          <p:nvPr/>
        </p:nvPicPr>
        <p:blipFill>
          <a:blip r:embed="rId2"/>
          <a:stretch>
            <a:fillRect/>
          </a:stretch>
        </p:blipFill>
        <p:spPr>
          <a:xfrm>
            <a:off x="7439144" y="3401497"/>
            <a:ext cx="496133" cy="496133"/>
          </a:xfrm>
          <a:prstGeom prst="rect">
            <a:avLst/>
          </a:prstGeom>
        </p:spPr>
      </p:pic>
      <p:sp>
        <p:nvSpPr>
          <p:cNvPr id="7" name="Text 3"/>
          <p:cNvSpPr/>
          <p:nvPr/>
        </p:nvSpPr>
        <p:spPr>
          <a:xfrm>
            <a:off x="7439144" y="4145637"/>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8F8F8F"/>
                </a:solidFill>
                <a:latin typeface="Mona Sans Semi Bold" pitchFamily="34" charset="0"/>
                <a:ea typeface="Mona Sans Semi Bold" pitchFamily="34" charset="-122"/>
                <a:cs typeface="Mona Sans Semi Bold" pitchFamily="34" charset="-120"/>
              </a:rPr>
              <a:t>Küresel Pazarlar</a:t>
            </a:r>
            <a:endParaRPr lang="en-US" sz="1950" dirty="0"/>
          </a:p>
        </p:txBody>
      </p:sp>
      <p:sp>
        <p:nvSpPr>
          <p:cNvPr id="8" name="Text 4"/>
          <p:cNvSpPr/>
          <p:nvPr/>
        </p:nvSpPr>
        <p:spPr>
          <a:xfrm>
            <a:off x="7439144" y="4574858"/>
            <a:ext cx="6397466" cy="1270159"/>
          </a:xfrm>
          <a:prstGeom prst="rect">
            <a:avLst/>
          </a:prstGeom>
          <a:noFill/>
          <a:ln/>
        </p:spPr>
        <p:txBody>
          <a:bodyPr wrap="squar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Üstün performansı ve enerji verimliliği sayesinde ürünümüz, başta Orta Doğu ve Kuzey Afrika olmak üzere uluslararası pazarlarda önemli bir ihracat potansiyeline sahiptir. Yeni iş birlikleri ve gelir akışları yaratacaktır.</a:t>
            </a:r>
            <a:endParaRPr lang="en-US" sz="155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spTree>
      <p:nvGrpSpPr>
        <p:cNvPr id="1" name=""/>
        <p:cNvGrpSpPr/>
        <p:nvPr/>
      </p:nvGrpSpPr>
      <p:grpSpPr>
        <a:xfrm>
          <a:off x="0" y="0"/>
          <a:ext cx="0" cy="0"/>
          <a:chOff x="0" y="0"/>
          <a:chExt cx="0" cy="0"/>
        </a:xfrm>
      </p:grpSpPr>
      <p:sp>
        <p:nvSpPr>
          <p:cNvPr id="2" name="Text 0"/>
          <p:cNvSpPr/>
          <p:nvPr/>
        </p:nvSpPr>
        <p:spPr>
          <a:xfrm>
            <a:off x="793790" y="1403271"/>
            <a:ext cx="13042821" cy="1240155"/>
          </a:xfrm>
          <a:prstGeom prst="rect">
            <a:avLst/>
          </a:prstGeom>
          <a:noFill/>
          <a:ln/>
        </p:spPr>
        <p:txBody>
          <a:bodyPr wrap="square" lIns="0" tIns="0" rIns="0" bIns="0" rtlCol="0" anchor="t"/>
          <a:lstStyle/>
          <a:p>
            <a:pPr algn="l" indent="0" marL="0">
              <a:lnSpc>
                <a:spcPts val="4850"/>
              </a:lnSpc>
              <a:buNone/>
            </a:pPr>
            <a:r>
              <a:rPr lang="en-US" sz="3900" dirty="0">
                <a:solidFill>
                  <a:srgbClr val="DDDDDD"/>
                </a:solidFill>
                <a:latin typeface="Mona Sans Semi Bold" pitchFamily="34" charset="0"/>
                <a:ea typeface="Mona Sans Semi Bold" pitchFamily="34" charset="-122"/>
                <a:cs typeface="Mona Sans Semi Bold" pitchFamily="34" charset="-120"/>
              </a:rPr>
              <a:t>Proje Çıktısının Oluşturacağı Katma Değer ve Verimlilik Artışı</a:t>
            </a:r>
            <a:endParaRPr lang="en-US" sz="3900" dirty="0"/>
          </a:p>
        </p:txBody>
      </p:sp>
      <p:sp>
        <p:nvSpPr>
          <p:cNvPr id="3" name="Shape 1"/>
          <p:cNvSpPr/>
          <p:nvPr/>
        </p:nvSpPr>
        <p:spPr>
          <a:xfrm>
            <a:off x="793790" y="3040261"/>
            <a:ext cx="6422231" cy="1793796"/>
          </a:xfrm>
          <a:prstGeom prst="roundRect">
            <a:avLst>
              <a:gd name="adj" fmla="val 4647"/>
            </a:avLst>
          </a:prstGeom>
          <a:solidFill>
            <a:srgbClr val="404040"/>
          </a:solidFill>
          <a:ln w="7620">
            <a:solidFill>
              <a:srgbClr val="595959"/>
            </a:solidFill>
            <a:prstDash val="solid"/>
          </a:ln>
        </p:spPr>
      </p:sp>
      <p:sp>
        <p:nvSpPr>
          <p:cNvPr id="4" name="Text 2"/>
          <p:cNvSpPr/>
          <p:nvPr/>
        </p:nvSpPr>
        <p:spPr>
          <a:xfrm>
            <a:off x="999768" y="3246239"/>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FFFFFF"/>
                </a:solidFill>
                <a:latin typeface="Mona Sans Semi Bold" pitchFamily="34" charset="0"/>
                <a:ea typeface="Mona Sans Semi Bold" pitchFamily="34" charset="-122"/>
                <a:cs typeface="Mona Sans Semi Bold" pitchFamily="34" charset="-120"/>
              </a:rPr>
              <a:t>Ekonomik Katkı</a:t>
            </a:r>
            <a:endParaRPr lang="en-US" sz="1950" dirty="0"/>
          </a:p>
        </p:txBody>
      </p:sp>
      <p:sp>
        <p:nvSpPr>
          <p:cNvPr id="5" name="Text 3"/>
          <p:cNvSpPr/>
          <p:nvPr/>
        </p:nvSpPr>
        <p:spPr>
          <a:xfrm>
            <a:off x="999768" y="3675459"/>
            <a:ext cx="6010275" cy="635079"/>
          </a:xfrm>
          <a:prstGeom prst="rect">
            <a:avLst/>
          </a:prstGeom>
          <a:noFill/>
          <a:ln/>
        </p:spPr>
        <p:txBody>
          <a:bodyPr wrap="square" lIns="0" tIns="0" rIns="0" bIns="0" rtlCol="0" anchor="t"/>
          <a:lstStyle/>
          <a:p>
            <a:pPr algn="l" indent="0" marL="0">
              <a:lnSpc>
                <a:spcPts val="2500"/>
              </a:lnSpc>
              <a:buNone/>
            </a:pPr>
            <a:r>
              <a:rPr lang="en-US" sz="1550" dirty="0">
                <a:solidFill>
                  <a:srgbClr val="FFFFFF"/>
                </a:solidFill>
                <a:latin typeface="Funnel Sans" pitchFamily="34" charset="0"/>
                <a:ea typeface="Funnel Sans" pitchFamily="34" charset="-122"/>
                <a:cs typeface="Funnel Sans" pitchFamily="34" charset="-120"/>
              </a:rPr>
              <a:t>Yerli üretimle yüksek maliyetli ithal çözümlere olan bağımlılığı azaltarak ülke ekonomisine doğrudan döviz tasarrufu sağlayacaktır.</a:t>
            </a:r>
            <a:endParaRPr lang="en-US" sz="1550" dirty="0"/>
          </a:p>
        </p:txBody>
      </p:sp>
      <p:sp>
        <p:nvSpPr>
          <p:cNvPr id="6" name="Shape 4"/>
          <p:cNvSpPr/>
          <p:nvPr/>
        </p:nvSpPr>
        <p:spPr>
          <a:xfrm>
            <a:off x="7414379" y="3040261"/>
            <a:ext cx="6422231" cy="1793796"/>
          </a:xfrm>
          <a:prstGeom prst="roundRect">
            <a:avLst>
              <a:gd name="adj" fmla="val 4647"/>
            </a:avLst>
          </a:prstGeom>
          <a:solidFill>
            <a:srgbClr val="404040"/>
          </a:solidFill>
          <a:ln w="7620">
            <a:solidFill>
              <a:srgbClr val="595959"/>
            </a:solidFill>
            <a:prstDash val="solid"/>
          </a:ln>
        </p:spPr>
      </p:sp>
      <p:sp>
        <p:nvSpPr>
          <p:cNvPr id="7" name="Text 5"/>
          <p:cNvSpPr/>
          <p:nvPr/>
        </p:nvSpPr>
        <p:spPr>
          <a:xfrm>
            <a:off x="7620357" y="3246239"/>
            <a:ext cx="2688669" cy="310158"/>
          </a:xfrm>
          <a:prstGeom prst="rect">
            <a:avLst/>
          </a:prstGeom>
          <a:noFill/>
          <a:ln/>
        </p:spPr>
        <p:txBody>
          <a:bodyPr wrap="none" lIns="0" tIns="0" rIns="0" bIns="0" rtlCol="0" anchor="t"/>
          <a:lstStyle/>
          <a:p>
            <a:pPr algn="l" indent="0" marL="0">
              <a:lnSpc>
                <a:spcPts val="2400"/>
              </a:lnSpc>
              <a:buNone/>
            </a:pPr>
            <a:r>
              <a:rPr lang="en-US" sz="1950" dirty="0">
                <a:solidFill>
                  <a:srgbClr val="FFFFFF"/>
                </a:solidFill>
                <a:latin typeface="Mona Sans Semi Bold" pitchFamily="34" charset="0"/>
                <a:ea typeface="Mona Sans Semi Bold" pitchFamily="34" charset="-122"/>
                <a:cs typeface="Mona Sans Semi Bold" pitchFamily="34" charset="-120"/>
              </a:rPr>
              <a:t>Operasyonel Verimlilik</a:t>
            </a:r>
            <a:endParaRPr lang="en-US" sz="1950" dirty="0"/>
          </a:p>
        </p:txBody>
      </p:sp>
      <p:sp>
        <p:nvSpPr>
          <p:cNvPr id="8" name="Text 6"/>
          <p:cNvSpPr/>
          <p:nvPr/>
        </p:nvSpPr>
        <p:spPr>
          <a:xfrm>
            <a:off x="7620357" y="3675459"/>
            <a:ext cx="6010275" cy="952619"/>
          </a:xfrm>
          <a:prstGeom prst="rect">
            <a:avLst/>
          </a:prstGeom>
          <a:noFill/>
          <a:ln/>
        </p:spPr>
        <p:txBody>
          <a:bodyPr wrap="square" lIns="0" tIns="0" rIns="0" bIns="0" rtlCol="0" anchor="t"/>
          <a:lstStyle/>
          <a:p>
            <a:pPr algn="l" indent="0" marL="0">
              <a:lnSpc>
                <a:spcPts val="2500"/>
              </a:lnSpc>
              <a:buNone/>
            </a:pPr>
            <a:r>
              <a:rPr lang="en-US" sz="1550" dirty="0">
                <a:solidFill>
                  <a:srgbClr val="FFFFFF"/>
                </a:solidFill>
                <a:latin typeface="Funnel Sans" pitchFamily="34" charset="0"/>
                <a:ea typeface="Funnel Sans" pitchFamily="34" charset="-122"/>
                <a:cs typeface="Funnel Sans" pitchFamily="34" charset="-120"/>
              </a:rPr>
              <a:t>Akıllı yönetim özellikleriyle enerji tüketimini optimize ederek işletmelerin elektrik maliyetlerini önemli ölçüde düşürecek ve operasyonel verimliliği artıracaktır.</a:t>
            </a:r>
            <a:endParaRPr lang="en-US" sz="1550" dirty="0"/>
          </a:p>
        </p:txBody>
      </p:sp>
      <p:sp>
        <p:nvSpPr>
          <p:cNvPr id="9" name="Shape 7"/>
          <p:cNvSpPr/>
          <p:nvPr/>
        </p:nvSpPr>
        <p:spPr>
          <a:xfrm>
            <a:off x="793790" y="5032415"/>
            <a:ext cx="6422231" cy="1793796"/>
          </a:xfrm>
          <a:prstGeom prst="roundRect">
            <a:avLst>
              <a:gd name="adj" fmla="val 4647"/>
            </a:avLst>
          </a:prstGeom>
          <a:solidFill>
            <a:srgbClr val="404040"/>
          </a:solidFill>
          <a:ln w="7620">
            <a:solidFill>
              <a:srgbClr val="595959"/>
            </a:solidFill>
            <a:prstDash val="solid"/>
          </a:ln>
        </p:spPr>
      </p:sp>
      <p:sp>
        <p:nvSpPr>
          <p:cNvPr id="10" name="Text 8"/>
          <p:cNvSpPr/>
          <p:nvPr/>
        </p:nvSpPr>
        <p:spPr>
          <a:xfrm>
            <a:off x="999768" y="5238393"/>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FFFFFF"/>
                </a:solidFill>
                <a:latin typeface="Mona Sans Semi Bold" pitchFamily="34" charset="0"/>
                <a:ea typeface="Mona Sans Semi Bold" pitchFamily="34" charset="-122"/>
                <a:cs typeface="Mona Sans Semi Bold" pitchFamily="34" charset="-120"/>
              </a:rPr>
              <a:t>Teknolojik Gelişim</a:t>
            </a:r>
            <a:endParaRPr lang="en-US" sz="1950" dirty="0"/>
          </a:p>
        </p:txBody>
      </p:sp>
      <p:sp>
        <p:nvSpPr>
          <p:cNvPr id="11" name="Text 9"/>
          <p:cNvSpPr/>
          <p:nvPr/>
        </p:nvSpPr>
        <p:spPr>
          <a:xfrm>
            <a:off x="999768" y="5667613"/>
            <a:ext cx="6010275" cy="952619"/>
          </a:xfrm>
          <a:prstGeom prst="rect">
            <a:avLst/>
          </a:prstGeom>
          <a:noFill/>
          <a:ln/>
        </p:spPr>
        <p:txBody>
          <a:bodyPr wrap="square" lIns="0" tIns="0" rIns="0" bIns="0" rtlCol="0" anchor="t"/>
          <a:lstStyle/>
          <a:p>
            <a:pPr algn="l" indent="0" marL="0">
              <a:lnSpc>
                <a:spcPts val="2500"/>
              </a:lnSpc>
              <a:buNone/>
            </a:pPr>
            <a:r>
              <a:rPr lang="en-US" sz="1550" dirty="0">
                <a:solidFill>
                  <a:srgbClr val="FFFFFF"/>
                </a:solidFill>
                <a:latin typeface="Funnel Sans" pitchFamily="34" charset="0"/>
                <a:ea typeface="Funnel Sans" pitchFamily="34" charset="-122"/>
                <a:cs typeface="Funnel Sans" pitchFamily="34" charset="-120"/>
              </a:rPr>
              <a:t>Entegre sensörler, IoT bağlantısı ve yapay zeka destekli algoritmalar sayesinde enerji yönetimi alanında yeni bir standart belirleyecek, teknolojik yeniliği teşvik edecektir.</a:t>
            </a:r>
            <a:endParaRPr lang="en-US" sz="1550" dirty="0"/>
          </a:p>
        </p:txBody>
      </p:sp>
      <p:sp>
        <p:nvSpPr>
          <p:cNvPr id="12" name="Shape 10"/>
          <p:cNvSpPr/>
          <p:nvPr/>
        </p:nvSpPr>
        <p:spPr>
          <a:xfrm>
            <a:off x="7414379" y="5032415"/>
            <a:ext cx="6422231" cy="1793796"/>
          </a:xfrm>
          <a:prstGeom prst="roundRect">
            <a:avLst>
              <a:gd name="adj" fmla="val 4647"/>
            </a:avLst>
          </a:prstGeom>
          <a:solidFill>
            <a:srgbClr val="404040"/>
          </a:solidFill>
          <a:ln w="7620">
            <a:solidFill>
              <a:srgbClr val="595959"/>
            </a:solidFill>
            <a:prstDash val="solid"/>
          </a:ln>
        </p:spPr>
      </p:sp>
      <p:sp>
        <p:nvSpPr>
          <p:cNvPr id="13" name="Text 11"/>
          <p:cNvSpPr/>
          <p:nvPr/>
        </p:nvSpPr>
        <p:spPr>
          <a:xfrm>
            <a:off x="7620357" y="5238393"/>
            <a:ext cx="2987516" cy="310158"/>
          </a:xfrm>
          <a:prstGeom prst="rect">
            <a:avLst/>
          </a:prstGeom>
          <a:noFill/>
          <a:ln/>
        </p:spPr>
        <p:txBody>
          <a:bodyPr wrap="none" lIns="0" tIns="0" rIns="0" bIns="0" rtlCol="0" anchor="t"/>
          <a:lstStyle/>
          <a:p>
            <a:pPr algn="l" indent="0" marL="0">
              <a:lnSpc>
                <a:spcPts val="2400"/>
              </a:lnSpc>
              <a:buNone/>
            </a:pPr>
            <a:r>
              <a:rPr lang="en-US" sz="1950" dirty="0">
                <a:solidFill>
                  <a:srgbClr val="FFFFFF"/>
                </a:solidFill>
                <a:latin typeface="Mona Sans Semi Bold" pitchFamily="34" charset="0"/>
                <a:ea typeface="Mona Sans Semi Bold" pitchFamily="34" charset="-122"/>
                <a:cs typeface="Mona Sans Semi Bold" pitchFamily="34" charset="-120"/>
              </a:rPr>
              <a:t>Çevresel Sürdürülebilirlik</a:t>
            </a:r>
            <a:endParaRPr lang="en-US" sz="1950" dirty="0"/>
          </a:p>
        </p:txBody>
      </p:sp>
      <p:sp>
        <p:nvSpPr>
          <p:cNvPr id="14" name="Text 12"/>
          <p:cNvSpPr/>
          <p:nvPr/>
        </p:nvSpPr>
        <p:spPr>
          <a:xfrm>
            <a:off x="7620357" y="5667613"/>
            <a:ext cx="6010275" cy="952619"/>
          </a:xfrm>
          <a:prstGeom prst="rect">
            <a:avLst/>
          </a:prstGeom>
          <a:noFill/>
          <a:ln/>
        </p:spPr>
        <p:txBody>
          <a:bodyPr wrap="square" lIns="0" tIns="0" rIns="0" bIns="0" rtlCol="0" anchor="t"/>
          <a:lstStyle/>
          <a:p>
            <a:pPr algn="l" indent="0" marL="0">
              <a:lnSpc>
                <a:spcPts val="2500"/>
              </a:lnSpc>
              <a:buNone/>
            </a:pPr>
            <a:r>
              <a:rPr lang="en-US" sz="1550" dirty="0">
                <a:solidFill>
                  <a:srgbClr val="FFFFFF"/>
                </a:solidFill>
                <a:latin typeface="Funnel Sans" pitchFamily="34" charset="0"/>
                <a:ea typeface="Funnel Sans" pitchFamily="34" charset="-122"/>
                <a:cs typeface="Funnel Sans" pitchFamily="34" charset="-120"/>
              </a:rPr>
              <a:t>Enerji israfını minimize ederek karbon ayak izini düşürmeye yardımcı olacak, daha sürdürülebilir bir geleceğe katkı sağlayacaktır.</a:t>
            </a:r>
            <a:endParaRPr lang="en-US" sz="155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spTree>
      <p:nvGrpSpPr>
        <p:cNvPr id="1" name=""/>
        <p:cNvGrpSpPr/>
        <p:nvPr/>
      </p:nvGrpSpPr>
      <p:grpSpPr>
        <a:xfrm>
          <a:off x="0" y="0"/>
          <a:ext cx="0" cy="0"/>
          <a:chOff x="0" y="0"/>
          <a:chExt cx="0" cy="0"/>
        </a:xfrm>
      </p:grpSpPr>
      <p:sp>
        <p:nvSpPr>
          <p:cNvPr id="2" name="Text 0"/>
          <p:cNvSpPr/>
          <p:nvPr/>
        </p:nvSpPr>
        <p:spPr>
          <a:xfrm>
            <a:off x="793790" y="1872139"/>
            <a:ext cx="7131487" cy="620078"/>
          </a:xfrm>
          <a:prstGeom prst="rect">
            <a:avLst/>
          </a:prstGeom>
          <a:noFill/>
          <a:ln/>
        </p:spPr>
        <p:txBody>
          <a:bodyPr wrap="none" lIns="0" tIns="0" rIns="0" bIns="0" rtlCol="0" anchor="t"/>
          <a:lstStyle/>
          <a:p>
            <a:pPr algn="l" indent="0" marL="0">
              <a:lnSpc>
                <a:spcPts val="4850"/>
              </a:lnSpc>
              <a:buNone/>
            </a:pPr>
            <a:r>
              <a:rPr lang="en-US" sz="3900" dirty="0">
                <a:solidFill>
                  <a:srgbClr val="DDDDDD"/>
                </a:solidFill>
                <a:latin typeface="Mona Sans Semi Bold" pitchFamily="34" charset="0"/>
                <a:ea typeface="Mona Sans Semi Bold" pitchFamily="34" charset="-122"/>
                <a:cs typeface="Mona Sans Semi Bold" pitchFamily="34" charset="-120"/>
              </a:rPr>
              <a:t>Projenin Ekonomik Öngörüleri</a:t>
            </a:r>
            <a:endParaRPr lang="en-US" sz="3900" dirty="0"/>
          </a:p>
        </p:txBody>
      </p:sp>
      <p:sp>
        <p:nvSpPr>
          <p:cNvPr id="3" name="Shape 1"/>
          <p:cNvSpPr/>
          <p:nvPr/>
        </p:nvSpPr>
        <p:spPr>
          <a:xfrm>
            <a:off x="793790" y="2889052"/>
            <a:ext cx="6422231" cy="1476256"/>
          </a:xfrm>
          <a:prstGeom prst="roundRect">
            <a:avLst>
              <a:gd name="adj" fmla="val 5647"/>
            </a:avLst>
          </a:prstGeom>
          <a:solidFill>
            <a:srgbClr val="404040"/>
          </a:solidFill>
          <a:ln w="7620">
            <a:solidFill>
              <a:srgbClr val="595959"/>
            </a:solidFill>
            <a:prstDash val="solid"/>
          </a:ln>
        </p:spPr>
      </p:sp>
      <p:sp>
        <p:nvSpPr>
          <p:cNvPr id="4" name="Text 2"/>
          <p:cNvSpPr/>
          <p:nvPr/>
        </p:nvSpPr>
        <p:spPr>
          <a:xfrm>
            <a:off x="999768" y="3095030"/>
            <a:ext cx="2819400" cy="310158"/>
          </a:xfrm>
          <a:prstGeom prst="rect">
            <a:avLst/>
          </a:prstGeom>
          <a:noFill/>
          <a:ln/>
        </p:spPr>
        <p:txBody>
          <a:bodyPr wrap="none" lIns="0" tIns="0" rIns="0" bIns="0" rtlCol="0" anchor="t"/>
          <a:lstStyle/>
          <a:p>
            <a:pPr algn="l" indent="0" marL="0">
              <a:lnSpc>
                <a:spcPts val="2400"/>
              </a:lnSpc>
              <a:buNone/>
            </a:pPr>
            <a:r>
              <a:rPr lang="en-US" sz="1950" dirty="0">
                <a:solidFill>
                  <a:srgbClr val="FFFFFF"/>
                </a:solidFill>
                <a:latin typeface="Mona Sans Semi Bold" pitchFamily="34" charset="0"/>
                <a:ea typeface="Mona Sans Semi Bold" pitchFamily="34" charset="-122"/>
                <a:cs typeface="Mona Sans Semi Bold" pitchFamily="34" charset="-120"/>
              </a:rPr>
              <a:t>Yüksek Döviz Tasarrufu</a:t>
            </a:r>
            <a:endParaRPr lang="en-US" sz="1950" dirty="0"/>
          </a:p>
        </p:txBody>
      </p:sp>
      <p:sp>
        <p:nvSpPr>
          <p:cNvPr id="5" name="Text 3"/>
          <p:cNvSpPr/>
          <p:nvPr/>
        </p:nvSpPr>
        <p:spPr>
          <a:xfrm>
            <a:off x="999768" y="3524250"/>
            <a:ext cx="6010275" cy="635079"/>
          </a:xfrm>
          <a:prstGeom prst="rect">
            <a:avLst/>
          </a:prstGeom>
          <a:noFill/>
          <a:ln/>
        </p:spPr>
        <p:txBody>
          <a:bodyPr wrap="square" lIns="0" tIns="0" rIns="0" bIns="0" rtlCol="0" anchor="t"/>
          <a:lstStyle/>
          <a:p>
            <a:pPr algn="l" indent="0" marL="0">
              <a:lnSpc>
                <a:spcPts val="2500"/>
              </a:lnSpc>
              <a:buNone/>
            </a:pPr>
            <a:r>
              <a:rPr lang="en-US" sz="1550" dirty="0">
                <a:solidFill>
                  <a:srgbClr val="FFFFFF"/>
                </a:solidFill>
                <a:latin typeface="Funnel Sans" pitchFamily="34" charset="0"/>
                <a:ea typeface="Funnel Sans" pitchFamily="34" charset="-122"/>
                <a:cs typeface="Funnel Sans" pitchFamily="34" charset="-120"/>
              </a:rPr>
              <a:t>Akıllı tristör modülü, yüksek maliyetli ithal ürünlerin yerini alarak ülke ekonomisine doğrudan döviz tasarrufu sağlayacaktır.</a:t>
            </a:r>
            <a:endParaRPr lang="en-US" sz="1550" dirty="0"/>
          </a:p>
        </p:txBody>
      </p:sp>
      <p:sp>
        <p:nvSpPr>
          <p:cNvPr id="6" name="Shape 4"/>
          <p:cNvSpPr/>
          <p:nvPr/>
        </p:nvSpPr>
        <p:spPr>
          <a:xfrm>
            <a:off x="7414379" y="2889052"/>
            <a:ext cx="6422231" cy="1476256"/>
          </a:xfrm>
          <a:prstGeom prst="roundRect">
            <a:avLst>
              <a:gd name="adj" fmla="val 5647"/>
            </a:avLst>
          </a:prstGeom>
          <a:solidFill>
            <a:srgbClr val="404040"/>
          </a:solidFill>
          <a:ln w="7620">
            <a:solidFill>
              <a:srgbClr val="595959"/>
            </a:solidFill>
            <a:prstDash val="solid"/>
          </a:ln>
        </p:spPr>
      </p:sp>
      <p:sp>
        <p:nvSpPr>
          <p:cNvPr id="7" name="Text 5"/>
          <p:cNvSpPr/>
          <p:nvPr/>
        </p:nvSpPr>
        <p:spPr>
          <a:xfrm>
            <a:off x="7620357" y="3095030"/>
            <a:ext cx="3627953" cy="310158"/>
          </a:xfrm>
          <a:prstGeom prst="rect">
            <a:avLst/>
          </a:prstGeom>
          <a:noFill/>
          <a:ln/>
        </p:spPr>
        <p:txBody>
          <a:bodyPr wrap="none" lIns="0" tIns="0" rIns="0" bIns="0" rtlCol="0" anchor="t"/>
          <a:lstStyle/>
          <a:p>
            <a:pPr algn="l" indent="0" marL="0">
              <a:lnSpc>
                <a:spcPts val="2400"/>
              </a:lnSpc>
              <a:buNone/>
            </a:pPr>
            <a:r>
              <a:rPr lang="en-US" sz="1950" dirty="0">
                <a:solidFill>
                  <a:srgbClr val="FFFFFF"/>
                </a:solidFill>
                <a:latin typeface="Mona Sans Semi Bold" pitchFamily="34" charset="0"/>
                <a:ea typeface="Mona Sans Semi Bold" pitchFamily="34" charset="-122"/>
                <a:cs typeface="Mona Sans Semi Bold" pitchFamily="34" charset="-120"/>
              </a:rPr>
              <a:t>Operasyonel Maliyet Azalması</a:t>
            </a:r>
            <a:endParaRPr lang="en-US" sz="1950" dirty="0"/>
          </a:p>
        </p:txBody>
      </p:sp>
      <p:sp>
        <p:nvSpPr>
          <p:cNvPr id="8" name="Text 6"/>
          <p:cNvSpPr/>
          <p:nvPr/>
        </p:nvSpPr>
        <p:spPr>
          <a:xfrm>
            <a:off x="7620357" y="3524250"/>
            <a:ext cx="6010275" cy="635079"/>
          </a:xfrm>
          <a:prstGeom prst="rect">
            <a:avLst/>
          </a:prstGeom>
          <a:noFill/>
          <a:ln/>
        </p:spPr>
        <p:txBody>
          <a:bodyPr wrap="square" lIns="0" tIns="0" rIns="0" bIns="0" rtlCol="0" anchor="t"/>
          <a:lstStyle/>
          <a:p>
            <a:pPr algn="l" indent="0" marL="0">
              <a:lnSpc>
                <a:spcPts val="2500"/>
              </a:lnSpc>
              <a:buNone/>
            </a:pPr>
            <a:r>
              <a:rPr lang="en-US" sz="1550" dirty="0">
                <a:solidFill>
                  <a:srgbClr val="FFFFFF"/>
                </a:solidFill>
                <a:latin typeface="Funnel Sans" pitchFamily="34" charset="0"/>
                <a:ea typeface="Funnel Sans" pitchFamily="34" charset="-122"/>
                <a:cs typeface="Funnel Sans" pitchFamily="34" charset="-120"/>
              </a:rPr>
              <a:t>Enerji verimliliğiyle işletmelerin elektrik giderlerini optimize ederek operasyonel maliyetleri önemli ölçüde düşürecektir.</a:t>
            </a:r>
            <a:endParaRPr lang="en-US" sz="1550" dirty="0"/>
          </a:p>
        </p:txBody>
      </p:sp>
      <p:sp>
        <p:nvSpPr>
          <p:cNvPr id="9" name="Shape 7"/>
          <p:cNvSpPr/>
          <p:nvPr/>
        </p:nvSpPr>
        <p:spPr>
          <a:xfrm>
            <a:off x="793790" y="4563666"/>
            <a:ext cx="6422231" cy="1793796"/>
          </a:xfrm>
          <a:prstGeom prst="roundRect">
            <a:avLst>
              <a:gd name="adj" fmla="val 4647"/>
            </a:avLst>
          </a:prstGeom>
          <a:solidFill>
            <a:srgbClr val="404040"/>
          </a:solidFill>
          <a:ln w="7620">
            <a:solidFill>
              <a:srgbClr val="595959"/>
            </a:solidFill>
            <a:prstDash val="solid"/>
          </a:ln>
        </p:spPr>
      </p:sp>
      <p:sp>
        <p:nvSpPr>
          <p:cNvPr id="10" name="Text 8"/>
          <p:cNvSpPr/>
          <p:nvPr/>
        </p:nvSpPr>
        <p:spPr>
          <a:xfrm>
            <a:off x="999768" y="4769644"/>
            <a:ext cx="2664381" cy="310158"/>
          </a:xfrm>
          <a:prstGeom prst="rect">
            <a:avLst/>
          </a:prstGeom>
          <a:noFill/>
          <a:ln/>
        </p:spPr>
        <p:txBody>
          <a:bodyPr wrap="none" lIns="0" tIns="0" rIns="0" bIns="0" rtlCol="0" anchor="t"/>
          <a:lstStyle/>
          <a:p>
            <a:pPr algn="l" indent="0" marL="0">
              <a:lnSpc>
                <a:spcPts val="2400"/>
              </a:lnSpc>
              <a:buNone/>
            </a:pPr>
            <a:r>
              <a:rPr lang="en-US" sz="1950" dirty="0">
                <a:solidFill>
                  <a:srgbClr val="FFFFFF"/>
                </a:solidFill>
                <a:latin typeface="Mona Sans Semi Bold" pitchFamily="34" charset="0"/>
                <a:ea typeface="Mona Sans Semi Bold" pitchFamily="34" charset="-122"/>
                <a:cs typeface="Mona Sans Semi Bold" pitchFamily="34" charset="-120"/>
              </a:rPr>
              <a:t>Küresel İhracat Hacmi</a:t>
            </a:r>
            <a:endParaRPr lang="en-US" sz="1950" dirty="0"/>
          </a:p>
        </p:txBody>
      </p:sp>
      <p:sp>
        <p:nvSpPr>
          <p:cNvPr id="11" name="Text 9"/>
          <p:cNvSpPr/>
          <p:nvPr/>
        </p:nvSpPr>
        <p:spPr>
          <a:xfrm>
            <a:off x="999768" y="5198864"/>
            <a:ext cx="6010275" cy="952619"/>
          </a:xfrm>
          <a:prstGeom prst="rect">
            <a:avLst/>
          </a:prstGeom>
          <a:noFill/>
          <a:ln/>
        </p:spPr>
        <p:txBody>
          <a:bodyPr wrap="square" lIns="0" tIns="0" rIns="0" bIns="0" rtlCol="0" anchor="t"/>
          <a:lstStyle/>
          <a:p>
            <a:pPr algn="l" indent="0" marL="0">
              <a:lnSpc>
                <a:spcPts val="2500"/>
              </a:lnSpc>
              <a:buNone/>
            </a:pPr>
            <a:r>
              <a:rPr lang="en-US" sz="1550" dirty="0">
                <a:solidFill>
                  <a:srgbClr val="FFFFFF"/>
                </a:solidFill>
                <a:latin typeface="Funnel Sans" pitchFamily="34" charset="0"/>
                <a:ea typeface="Funnel Sans" pitchFamily="34" charset="-122"/>
                <a:cs typeface="Funnel Sans" pitchFamily="34" charset="-120"/>
              </a:rPr>
              <a:t>Üstün performansı sayesinde Orta Doğu ve Kuzey Afrika başta olmak üzere uluslararası pazarlara açılıp ihracat gelirlerini artıracaktır.</a:t>
            </a:r>
            <a:endParaRPr lang="en-US" sz="1550" dirty="0"/>
          </a:p>
        </p:txBody>
      </p:sp>
      <p:sp>
        <p:nvSpPr>
          <p:cNvPr id="12" name="Shape 10"/>
          <p:cNvSpPr/>
          <p:nvPr/>
        </p:nvSpPr>
        <p:spPr>
          <a:xfrm>
            <a:off x="7414379" y="4563666"/>
            <a:ext cx="6422231" cy="1793796"/>
          </a:xfrm>
          <a:prstGeom prst="roundRect">
            <a:avLst>
              <a:gd name="adj" fmla="val 4647"/>
            </a:avLst>
          </a:prstGeom>
          <a:solidFill>
            <a:srgbClr val="404040"/>
          </a:solidFill>
          <a:ln w="7620">
            <a:solidFill>
              <a:srgbClr val="595959"/>
            </a:solidFill>
            <a:prstDash val="solid"/>
          </a:ln>
        </p:spPr>
      </p:sp>
      <p:sp>
        <p:nvSpPr>
          <p:cNvPr id="13" name="Text 11"/>
          <p:cNvSpPr/>
          <p:nvPr/>
        </p:nvSpPr>
        <p:spPr>
          <a:xfrm>
            <a:off x="7620357" y="4769644"/>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FFFFFF"/>
                </a:solidFill>
                <a:latin typeface="Mona Sans Semi Bold" pitchFamily="34" charset="0"/>
                <a:ea typeface="Mona Sans Semi Bold" pitchFamily="34" charset="-122"/>
                <a:cs typeface="Mona Sans Semi Bold" pitchFamily="34" charset="-120"/>
              </a:rPr>
              <a:t>Ulusal Katma Değer</a:t>
            </a:r>
            <a:endParaRPr lang="en-US" sz="1950" dirty="0"/>
          </a:p>
        </p:txBody>
      </p:sp>
      <p:sp>
        <p:nvSpPr>
          <p:cNvPr id="14" name="Text 12"/>
          <p:cNvSpPr/>
          <p:nvPr/>
        </p:nvSpPr>
        <p:spPr>
          <a:xfrm>
            <a:off x="7620357" y="5198864"/>
            <a:ext cx="6010275" cy="952619"/>
          </a:xfrm>
          <a:prstGeom prst="rect">
            <a:avLst/>
          </a:prstGeom>
          <a:noFill/>
          <a:ln/>
        </p:spPr>
        <p:txBody>
          <a:bodyPr wrap="square" lIns="0" tIns="0" rIns="0" bIns="0" rtlCol="0" anchor="t"/>
          <a:lstStyle/>
          <a:p>
            <a:pPr algn="l" indent="0" marL="0">
              <a:lnSpc>
                <a:spcPts val="2500"/>
              </a:lnSpc>
              <a:buNone/>
            </a:pPr>
            <a:r>
              <a:rPr lang="en-US" sz="1550" dirty="0">
                <a:solidFill>
                  <a:srgbClr val="FFFFFF"/>
                </a:solidFill>
                <a:latin typeface="Funnel Sans" pitchFamily="34" charset="0"/>
                <a:ea typeface="Funnel Sans" pitchFamily="34" charset="-122"/>
                <a:cs typeface="Funnel Sans" pitchFamily="34" charset="-120"/>
              </a:rPr>
              <a:t>Yerli üretim ve teknolojik yenilikle, enerji yönetimi alanında Türkiye'nin Ar-Ge yetkinliğini güçlendirerek katma değer yaratacaktır.</a:t>
            </a:r>
            <a:endParaRPr lang="en-US" sz="155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spTree>
      <p:nvGrpSpPr>
        <p:cNvPr id="1" name=""/>
        <p:cNvGrpSpPr/>
        <p:nvPr/>
      </p:nvGrpSpPr>
      <p:grpSpPr>
        <a:xfrm>
          <a:off x="0" y="0"/>
          <a:ext cx="0" cy="0"/>
          <a:chOff x="0" y="0"/>
          <a:chExt cx="0" cy="0"/>
        </a:xfrm>
      </p:grpSpPr>
      <p:sp>
        <p:nvSpPr>
          <p:cNvPr id="2" name="Text 0"/>
          <p:cNvSpPr/>
          <p:nvPr/>
        </p:nvSpPr>
        <p:spPr>
          <a:xfrm>
            <a:off x="515422" y="354330"/>
            <a:ext cx="10519291" cy="402669"/>
          </a:xfrm>
          <a:prstGeom prst="rect">
            <a:avLst/>
          </a:prstGeom>
          <a:noFill/>
          <a:ln/>
        </p:spPr>
        <p:txBody>
          <a:bodyPr wrap="none" lIns="0" tIns="0" rIns="0" bIns="0" rtlCol="0" anchor="t"/>
          <a:lstStyle/>
          <a:p>
            <a:pPr algn="l" indent="0" marL="0">
              <a:lnSpc>
                <a:spcPts val="3150"/>
              </a:lnSpc>
              <a:buNone/>
            </a:pPr>
            <a:r>
              <a:rPr lang="en-US" sz="2500" dirty="0">
                <a:solidFill>
                  <a:srgbClr val="DDDDDD"/>
                </a:solidFill>
                <a:latin typeface="Mona Sans Semi Bold" pitchFamily="34" charset="0"/>
                <a:ea typeface="Mona Sans Semi Bold" pitchFamily="34" charset="-122"/>
                <a:cs typeface="Mona Sans Semi Bold" pitchFamily="34" charset="-120"/>
              </a:rPr>
              <a:t>Proje Çıktısının Yurt İçi / Yurt Dışı Benzerlerine Göre Karşılaştırılması</a:t>
            </a:r>
            <a:endParaRPr lang="en-US" sz="2500" dirty="0"/>
          </a:p>
        </p:txBody>
      </p:sp>
      <p:sp>
        <p:nvSpPr>
          <p:cNvPr id="3" name="Text 1"/>
          <p:cNvSpPr/>
          <p:nvPr/>
        </p:nvSpPr>
        <p:spPr>
          <a:xfrm>
            <a:off x="515422" y="950238"/>
            <a:ext cx="1610678" cy="201335"/>
          </a:xfrm>
          <a:prstGeom prst="rect">
            <a:avLst/>
          </a:prstGeom>
          <a:noFill/>
          <a:ln/>
        </p:spPr>
        <p:txBody>
          <a:bodyPr wrap="none" lIns="0" tIns="0" rIns="0" bIns="0" rtlCol="0" anchor="t"/>
          <a:lstStyle/>
          <a:p>
            <a:pPr algn="l" indent="0" marL="0">
              <a:lnSpc>
                <a:spcPts val="1550"/>
              </a:lnSpc>
              <a:buNone/>
            </a:pPr>
            <a:r>
              <a:rPr lang="en-US" sz="1250" b="1" dirty="0">
                <a:solidFill>
                  <a:srgbClr val="DDDDDD"/>
                </a:solidFill>
                <a:latin typeface="Mona Sans Semi Bold" pitchFamily="34" charset="0"/>
                <a:ea typeface="Mona Sans Semi Bold" pitchFamily="34" charset="-122"/>
                <a:cs typeface="Mona Sans Semi Bold" pitchFamily="34" charset="-120"/>
              </a:rPr>
              <a:t>Yurtiçi Örnekler:</a:t>
            </a:r>
            <a:endParaRPr lang="en-US" sz="1250" dirty="0"/>
          </a:p>
        </p:txBody>
      </p:sp>
      <p:sp>
        <p:nvSpPr>
          <p:cNvPr id="4" name="Text 2"/>
          <p:cNvSpPr/>
          <p:nvPr/>
        </p:nvSpPr>
        <p:spPr>
          <a:xfrm>
            <a:off x="515422" y="1344811"/>
            <a:ext cx="13599557" cy="206097"/>
          </a:xfrm>
          <a:prstGeom prst="rect">
            <a:avLst/>
          </a:prstGeom>
          <a:noFill/>
          <a:ln/>
        </p:spPr>
        <p:txBody>
          <a:bodyPr wrap="none" lIns="0" tIns="0" rIns="0" bIns="0" rtlCol="0" anchor="t"/>
          <a:lstStyle/>
          <a:p>
            <a:pPr algn="l" marL="342900" indent="-342900">
              <a:lnSpc>
                <a:spcPts val="1600"/>
              </a:lnSpc>
              <a:buSzPct val="100000"/>
              <a:buChar char="•"/>
            </a:pPr>
            <a:r>
              <a:rPr lang="en-US" sz="1000" dirty="0">
                <a:solidFill>
                  <a:srgbClr val="8F8F8F"/>
                </a:solidFill>
                <a:latin typeface="Funnel Sans" pitchFamily="34" charset="0"/>
                <a:ea typeface="Funnel Sans" pitchFamily="34" charset="-122"/>
                <a:cs typeface="Funnel Sans" pitchFamily="34" charset="-120"/>
              </a:rPr>
              <a:t>Bazı yerli üreticiler sadece tristör tetikleme modülü sunmakta, koruma ve izleme fonksiyonları sınırlı ya da hiç bulunmamaktadır.</a:t>
            </a:r>
            <a:endParaRPr lang="en-US" sz="1000" dirty="0"/>
          </a:p>
        </p:txBody>
      </p:sp>
      <p:sp>
        <p:nvSpPr>
          <p:cNvPr id="5" name="Text 3"/>
          <p:cNvSpPr/>
          <p:nvPr/>
        </p:nvSpPr>
        <p:spPr>
          <a:xfrm>
            <a:off x="515422" y="1595914"/>
            <a:ext cx="13599557" cy="206097"/>
          </a:xfrm>
          <a:prstGeom prst="rect">
            <a:avLst/>
          </a:prstGeom>
          <a:noFill/>
          <a:ln/>
        </p:spPr>
        <p:txBody>
          <a:bodyPr wrap="none" lIns="0" tIns="0" rIns="0" bIns="0" rtlCol="0" anchor="t"/>
          <a:lstStyle/>
          <a:p>
            <a:pPr algn="l" marL="342900" indent="-342900">
              <a:lnSpc>
                <a:spcPts val="1600"/>
              </a:lnSpc>
              <a:buSzPct val="100000"/>
              <a:buChar char="•"/>
            </a:pPr>
            <a:r>
              <a:rPr lang="en-US" sz="1000" dirty="0">
                <a:solidFill>
                  <a:srgbClr val="8F8F8F"/>
                </a:solidFill>
                <a:latin typeface="Funnel Sans" pitchFamily="34" charset="0"/>
                <a:ea typeface="Funnel Sans" pitchFamily="34" charset="-122"/>
                <a:cs typeface="Funnel Sans" pitchFamily="34" charset="-120"/>
              </a:rPr>
              <a:t>Genellikle monoblok yapıdadır, modülerlik, olay kaydı ve mobil erişim sunulmaz.</a:t>
            </a:r>
            <a:endParaRPr lang="en-US" sz="1000" dirty="0"/>
          </a:p>
        </p:txBody>
      </p:sp>
      <p:sp>
        <p:nvSpPr>
          <p:cNvPr id="6" name="Text 4"/>
          <p:cNvSpPr/>
          <p:nvPr/>
        </p:nvSpPr>
        <p:spPr>
          <a:xfrm>
            <a:off x="515422" y="1995249"/>
            <a:ext cx="1610678" cy="201335"/>
          </a:xfrm>
          <a:prstGeom prst="rect">
            <a:avLst/>
          </a:prstGeom>
          <a:noFill/>
          <a:ln/>
        </p:spPr>
        <p:txBody>
          <a:bodyPr wrap="none" lIns="0" tIns="0" rIns="0" bIns="0" rtlCol="0" anchor="t"/>
          <a:lstStyle/>
          <a:p>
            <a:pPr algn="l" indent="0" marL="0">
              <a:lnSpc>
                <a:spcPts val="1550"/>
              </a:lnSpc>
              <a:buNone/>
            </a:pPr>
            <a:r>
              <a:rPr lang="en-US" sz="1250" dirty="0">
                <a:solidFill>
                  <a:srgbClr val="DDDDDD"/>
                </a:solidFill>
                <a:latin typeface="Mona Sans Semi Bold" pitchFamily="34" charset="0"/>
                <a:ea typeface="Mona Sans Semi Bold" pitchFamily="34" charset="-122"/>
                <a:cs typeface="Mona Sans Semi Bold" pitchFamily="34" charset="-120"/>
              </a:rPr>
              <a:t> </a:t>
            </a:r>
            <a:pPr algn="l" indent="0" marL="0">
              <a:lnSpc>
                <a:spcPts val="1550"/>
              </a:lnSpc>
              <a:buNone/>
            </a:pPr>
            <a:r>
              <a:rPr lang="en-US" sz="1250" b="1" dirty="0">
                <a:solidFill>
                  <a:srgbClr val="DDDDDD"/>
                </a:solidFill>
                <a:latin typeface="Mona Sans Semi Bold" pitchFamily="34" charset="0"/>
                <a:ea typeface="Mona Sans Semi Bold" pitchFamily="34" charset="-122"/>
                <a:cs typeface="Mona Sans Semi Bold" pitchFamily="34" charset="-120"/>
              </a:rPr>
              <a:t>Yurtdışı Örnekler:</a:t>
            </a:r>
            <a:endParaRPr lang="en-US" sz="1250" dirty="0"/>
          </a:p>
        </p:txBody>
      </p:sp>
      <p:sp>
        <p:nvSpPr>
          <p:cNvPr id="7" name="Text 5"/>
          <p:cNvSpPr/>
          <p:nvPr/>
        </p:nvSpPr>
        <p:spPr>
          <a:xfrm>
            <a:off x="515422" y="2389823"/>
            <a:ext cx="13599557" cy="412194"/>
          </a:xfrm>
          <a:prstGeom prst="rect">
            <a:avLst/>
          </a:prstGeom>
          <a:noFill/>
          <a:ln/>
        </p:spPr>
        <p:txBody>
          <a:bodyPr wrap="square" lIns="0" tIns="0" rIns="0" bIns="0" rtlCol="0" anchor="t"/>
          <a:lstStyle/>
          <a:p>
            <a:pPr algn="l" marL="342900" indent="-342900">
              <a:lnSpc>
                <a:spcPts val="1600"/>
              </a:lnSpc>
              <a:buSzPct val="100000"/>
              <a:buChar char="•"/>
            </a:pPr>
            <a:r>
              <a:rPr lang="en-US" sz="1000" b="1" dirty="0">
                <a:solidFill>
                  <a:srgbClr val="8F8F8F"/>
                </a:solidFill>
                <a:latin typeface="Funnel Sans" pitchFamily="34" charset="0"/>
                <a:ea typeface="Funnel Sans" pitchFamily="34" charset="-122"/>
                <a:cs typeface="Funnel Sans" pitchFamily="34" charset="-120"/>
              </a:rPr>
              <a:t>EPCOS TSM-LC-S</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(Almanya menşeli): Otomatik kademe anahtarlama için kullanılan ve piyasada sık tercih edilen bir modüldür. Temel koruma ve kapasite takibi sunar, ancak detaylı olay kaydı, THD izleme, modülerlik, mobil kontrol ve yazılım güncellemesi gibi özelliklere sahip değildir.</a:t>
            </a:r>
            <a:endParaRPr lang="en-US" sz="1000" dirty="0"/>
          </a:p>
        </p:txBody>
      </p:sp>
      <p:sp>
        <p:nvSpPr>
          <p:cNvPr id="8" name="Text 6"/>
          <p:cNvSpPr/>
          <p:nvPr/>
        </p:nvSpPr>
        <p:spPr>
          <a:xfrm>
            <a:off x="515422" y="2946916"/>
            <a:ext cx="13599557" cy="206097"/>
          </a:xfrm>
          <a:prstGeom prst="rect">
            <a:avLst/>
          </a:prstGeom>
          <a:noFill/>
          <a:ln/>
        </p:spPr>
        <p:txBody>
          <a:bodyPr wrap="none" lIns="0" tIns="0" rIns="0" bIns="0" rtlCol="0" anchor="t"/>
          <a:lstStyle/>
          <a:p>
            <a:pPr algn="l" indent="0" marL="0">
              <a:lnSpc>
                <a:spcPts val="1600"/>
              </a:lnSpc>
              <a:buNone/>
            </a:pPr>
            <a:endParaRPr lang="en-US" sz="1000" dirty="0"/>
          </a:p>
        </p:txBody>
      </p:sp>
      <p:sp>
        <p:nvSpPr>
          <p:cNvPr id="9" name="Shape 7"/>
          <p:cNvSpPr/>
          <p:nvPr/>
        </p:nvSpPr>
        <p:spPr>
          <a:xfrm>
            <a:off x="515422" y="3297912"/>
            <a:ext cx="13599557" cy="4609624"/>
          </a:xfrm>
          <a:prstGeom prst="roundRect">
            <a:avLst>
              <a:gd name="adj" fmla="val 1174"/>
            </a:avLst>
          </a:prstGeom>
          <a:noFill/>
          <a:ln w="7620">
            <a:solidFill>
              <a:srgbClr val="FFFFFF">
                <a:alpha val="24000"/>
              </a:srgbClr>
            </a:solidFill>
            <a:prstDash val="solid"/>
          </a:ln>
        </p:spPr>
      </p:sp>
      <p:sp>
        <p:nvSpPr>
          <p:cNvPr id="10" name="Shape 8"/>
          <p:cNvSpPr/>
          <p:nvPr/>
        </p:nvSpPr>
        <p:spPr>
          <a:xfrm>
            <a:off x="523042" y="3305532"/>
            <a:ext cx="13584317" cy="375880"/>
          </a:xfrm>
          <a:prstGeom prst="rect">
            <a:avLst/>
          </a:prstGeom>
          <a:solidFill>
            <a:srgbClr val="FFFFFF">
              <a:alpha val="4000"/>
            </a:srgbClr>
          </a:solidFill>
          <a:ln/>
        </p:spPr>
      </p:sp>
      <p:sp>
        <p:nvSpPr>
          <p:cNvPr id="11" name="Text 9"/>
          <p:cNvSpPr/>
          <p:nvPr/>
        </p:nvSpPr>
        <p:spPr>
          <a:xfrm>
            <a:off x="652105" y="3390424"/>
            <a:ext cx="3134558" cy="206097"/>
          </a:xfrm>
          <a:prstGeom prst="rect">
            <a:avLst/>
          </a:prstGeom>
          <a:noFill/>
          <a:ln/>
        </p:spPr>
        <p:txBody>
          <a:bodyPr wrap="none" lIns="0" tIns="0" rIns="0" bIns="0" rtlCol="0" anchor="t"/>
          <a:lstStyle/>
          <a:p>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Özellik</a:t>
            </a:r>
            <a:endParaRPr lang="en-US" sz="1000" dirty="0"/>
          </a:p>
        </p:txBody>
      </p:sp>
      <p:sp>
        <p:nvSpPr>
          <p:cNvPr id="12" name="Text 10"/>
          <p:cNvSpPr/>
          <p:nvPr/>
        </p:nvSpPr>
        <p:spPr>
          <a:xfrm>
            <a:off x="4051935" y="3390424"/>
            <a:ext cx="3130748" cy="206097"/>
          </a:xfrm>
          <a:prstGeom prst="rect">
            <a:avLst/>
          </a:prstGeom>
          <a:noFill/>
          <a:ln/>
        </p:spPr>
        <p:txBody>
          <a:bodyPr wrap="none" lIns="0" tIns="0" rIns="0" bIns="0" rtlCol="0" anchor="t"/>
          <a:lstStyle/>
          <a:p>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Geliştirilecek Ürün</a:t>
            </a:r>
            <a:endParaRPr lang="en-US" sz="1000" dirty="0"/>
          </a:p>
        </p:txBody>
      </p:sp>
      <p:sp>
        <p:nvSpPr>
          <p:cNvPr id="13" name="Text 11"/>
          <p:cNvSpPr/>
          <p:nvPr/>
        </p:nvSpPr>
        <p:spPr>
          <a:xfrm>
            <a:off x="7447955" y="3390424"/>
            <a:ext cx="3130748" cy="206097"/>
          </a:xfrm>
          <a:prstGeom prst="rect">
            <a:avLst/>
          </a:prstGeom>
          <a:noFill/>
          <a:ln/>
        </p:spPr>
        <p:txBody>
          <a:bodyPr wrap="none" lIns="0" tIns="0" rIns="0" bIns="0" rtlCol="0" anchor="t"/>
          <a:lstStyle/>
          <a:p>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EPCOS TSM-LC-S</a:t>
            </a:r>
            <a:endParaRPr lang="en-US" sz="1000" dirty="0"/>
          </a:p>
        </p:txBody>
      </p:sp>
      <p:sp>
        <p:nvSpPr>
          <p:cNvPr id="14" name="Text 12"/>
          <p:cNvSpPr/>
          <p:nvPr/>
        </p:nvSpPr>
        <p:spPr>
          <a:xfrm>
            <a:off x="10843974" y="3390424"/>
            <a:ext cx="3134558" cy="206097"/>
          </a:xfrm>
          <a:prstGeom prst="rect">
            <a:avLst/>
          </a:prstGeom>
          <a:noFill/>
          <a:ln/>
        </p:spPr>
        <p:txBody>
          <a:bodyPr wrap="none" lIns="0" tIns="0" rIns="0" bIns="0" rtlCol="0" anchor="t"/>
          <a:lstStyle/>
          <a:p>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Yerli Rakipler (Genel)</a:t>
            </a:r>
            <a:endParaRPr lang="en-US" sz="1000" dirty="0"/>
          </a:p>
        </p:txBody>
      </p:sp>
      <p:sp>
        <p:nvSpPr>
          <p:cNvPr id="15" name="Shape 13"/>
          <p:cNvSpPr/>
          <p:nvPr/>
        </p:nvSpPr>
        <p:spPr>
          <a:xfrm>
            <a:off x="523042" y="3681413"/>
            <a:ext cx="13584317" cy="383500"/>
          </a:xfrm>
          <a:prstGeom prst="rect">
            <a:avLst/>
          </a:prstGeom>
          <a:solidFill>
            <a:srgbClr val="000000">
              <a:alpha val="4000"/>
            </a:srgbClr>
          </a:solidFill>
          <a:ln/>
        </p:spPr>
      </p:sp>
      <p:sp>
        <p:nvSpPr>
          <p:cNvPr id="16" name="Text 14"/>
          <p:cNvSpPr/>
          <p:nvPr/>
        </p:nvSpPr>
        <p:spPr>
          <a:xfrm>
            <a:off x="652105" y="3766304"/>
            <a:ext cx="3134558" cy="206097"/>
          </a:xfrm>
          <a:prstGeom prst="rect">
            <a:avLst/>
          </a:prstGeom>
          <a:noFill/>
          <a:ln/>
        </p:spPr>
        <p:txBody>
          <a:bodyPr wrap="none" lIns="0" tIns="0" rIns="0" bIns="0" rtlCol="0" anchor="t"/>
          <a:lstStyle/>
          <a:p>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Aşırı akım koruması</a:t>
            </a:r>
            <a:endParaRPr lang="en-US" sz="1000" dirty="0"/>
          </a:p>
        </p:txBody>
      </p:sp>
      <p:sp>
        <p:nvSpPr>
          <p:cNvPr id="17" name="Text 15"/>
          <p:cNvSpPr/>
          <p:nvPr/>
        </p:nvSpPr>
        <p:spPr>
          <a:xfrm>
            <a:off x="4051935" y="3766304"/>
            <a:ext cx="313074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Var</a:t>
            </a:r>
            <a:endParaRPr lang="en-US" sz="1000" dirty="0"/>
          </a:p>
        </p:txBody>
      </p:sp>
      <p:sp>
        <p:nvSpPr>
          <p:cNvPr id="18" name="Text 16"/>
          <p:cNvSpPr/>
          <p:nvPr/>
        </p:nvSpPr>
        <p:spPr>
          <a:xfrm>
            <a:off x="7447955" y="3766304"/>
            <a:ext cx="313074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Temel seviye</a:t>
            </a:r>
            <a:endParaRPr lang="en-US" sz="1000" dirty="0"/>
          </a:p>
        </p:txBody>
      </p:sp>
      <p:sp>
        <p:nvSpPr>
          <p:cNvPr id="19" name="Text 17"/>
          <p:cNvSpPr/>
          <p:nvPr/>
        </p:nvSpPr>
        <p:spPr>
          <a:xfrm>
            <a:off x="10843974" y="3766304"/>
            <a:ext cx="313455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Yok / sınırlı</a:t>
            </a:r>
            <a:endParaRPr lang="en-US" sz="1000" dirty="0"/>
          </a:p>
        </p:txBody>
      </p:sp>
      <p:sp>
        <p:nvSpPr>
          <p:cNvPr id="20" name="Shape 18"/>
          <p:cNvSpPr/>
          <p:nvPr/>
        </p:nvSpPr>
        <p:spPr>
          <a:xfrm>
            <a:off x="523042" y="4064913"/>
            <a:ext cx="13584317" cy="383500"/>
          </a:xfrm>
          <a:prstGeom prst="rect">
            <a:avLst/>
          </a:prstGeom>
          <a:solidFill>
            <a:srgbClr val="FFFFFF">
              <a:alpha val="4000"/>
            </a:srgbClr>
          </a:solidFill>
          <a:ln/>
        </p:spPr>
      </p:sp>
      <p:sp>
        <p:nvSpPr>
          <p:cNvPr id="21" name="Text 19"/>
          <p:cNvSpPr/>
          <p:nvPr/>
        </p:nvSpPr>
        <p:spPr>
          <a:xfrm>
            <a:off x="652105" y="4149804"/>
            <a:ext cx="3134558" cy="206097"/>
          </a:xfrm>
          <a:prstGeom prst="rect">
            <a:avLst/>
          </a:prstGeom>
          <a:noFill/>
          <a:ln/>
        </p:spPr>
        <p:txBody>
          <a:bodyPr wrap="none" lIns="0" tIns="0" rIns="0" bIns="0" rtlCol="0" anchor="t"/>
          <a:lstStyle/>
          <a:p>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Gerilim ve THD izleme</a:t>
            </a:r>
            <a:endParaRPr lang="en-US" sz="1000" dirty="0"/>
          </a:p>
        </p:txBody>
      </p:sp>
      <p:sp>
        <p:nvSpPr>
          <p:cNvPr id="22" name="Text 20"/>
          <p:cNvSpPr/>
          <p:nvPr/>
        </p:nvSpPr>
        <p:spPr>
          <a:xfrm>
            <a:off x="4051935" y="4149804"/>
            <a:ext cx="313074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Var</a:t>
            </a:r>
            <a:endParaRPr lang="en-US" sz="1000" dirty="0"/>
          </a:p>
        </p:txBody>
      </p:sp>
      <p:sp>
        <p:nvSpPr>
          <p:cNvPr id="23" name="Text 21"/>
          <p:cNvSpPr/>
          <p:nvPr/>
        </p:nvSpPr>
        <p:spPr>
          <a:xfrm>
            <a:off x="7447955" y="4149804"/>
            <a:ext cx="313074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Yok</a:t>
            </a:r>
            <a:endParaRPr lang="en-US" sz="1000" dirty="0"/>
          </a:p>
        </p:txBody>
      </p:sp>
      <p:sp>
        <p:nvSpPr>
          <p:cNvPr id="24" name="Text 22"/>
          <p:cNvSpPr/>
          <p:nvPr/>
        </p:nvSpPr>
        <p:spPr>
          <a:xfrm>
            <a:off x="10843974" y="4149804"/>
            <a:ext cx="313455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Yok</a:t>
            </a:r>
            <a:endParaRPr lang="en-US" sz="1000" dirty="0"/>
          </a:p>
        </p:txBody>
      </p:sp>
      <p:sp>
        <p:nvSpPr>
          <p:cNvPr id="25" name="Shape 23"/>
          <p:cNvSpPr/>
          <p:nvPr/>
        </p:nvSpPr>
        <p:spPr>
          <a:xfrm>
            <a:off x="523042" y="4448413"/>
            <a:ext cx="13584317" cy="383500"/>
          </a:xfrm>
          <a:prstGeom prst="rect">
            <a:avLst/>
          </a:prstGeom>
          <a:solidFill>
            <a:srgbClr val="000000">
              <a:alpha val="4000"/>
            </a:srgbClr>
          </a:solidFill>
          <a:ln/>
        </p:spPr>
      </p:sp>
      <p:sp>
        <p:nvSpPr>
          <p:cNvPr id="26" name="Text 24"/>
          <p:cNvSpPr/>
          <p:nvPr/>
        </p:nvSpPr>
        <p:spPr>
          <a:xfrm>
            <a:off x="652105" y="4533305"/>
            <a:ext cx="3134558" cy="206097"/>
          </a:xfrm>
          <a:prstGeom prst="rect">
            <a:avLst/>
          </a:prstGeom>
          <a:noFill/>
          <a:ln/>
        </p:spPr>
        <p:txBody>
          <a:bodyPr wrap="none" lIns="0" tIns="0" rIns="0" bIns="0" rtlCol="0" anchor="t"/>
          <a:lstStyle/>
          <a:p>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Her tristöre özel sıcaklık takibi</a:t>
            </a:r>
            <a:endParaRPr lang="en-US" sz="1000" dirty="0"/>
          </a:p>
        </p:txBody>
      </p:sp>
      <p:sp>
        <p:nvSpPr>
          <p:cNvPr id="27" name="Text 25"/>
          <p:cNvSpPr/>
          <p:nvPr/>
        </p:nvSpPr>
        <p:spPr>
          <a:xfrm>
            <a:off x="4051935" y="4533305"/>
            <a:ext cx="313074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Var</a:t>
            </a:r>
            <a:endParaRPr lang="en-US" sz="1000" dirty="0"/>
          </a:p>
        </p:txBody>
      </p:sp>
      <p:sp>
        <p:nvSpPr>
          <p:cNvPr id="28" name="Text 26"/>
          <p:cNvSpPr/>
          <p:nvPr/>
        </p:nvSpPr>
        <p:spPr>
          <a:xfrm>
            <a:off x="7447955" y="4533305"/>
            <a:ext cx="313074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Var (genel)</a:t>
            </a:r>
            <a:endParaRPr lang="en-US" sz="1000" dirty="0"/>
          </a:p>
        </p:txBody>
      </p:sp>
      <p:sp>
        <p:nvSpPr>
          <p:cNvPr id="29" name="Text 27"/>
          <p:cNvSpPr/>
          <p:nvPr/>
        </p:nvSpPr>
        <p:spPr>
          <a:xfrm>
            <a:off x="10843974" y="4533305"/>
            <a:ext cx="313455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Tek sensör</a:t>
            </a:r>
            <a:endParaRPr lang="en-US" sz="1000" dirty="0"/>
          </a:p>
        </p:txBody>
      </p:sp>
      <p:sp>
        <p:nvSpPr>
          <p:cNvPr id="30" name="Shape 28"/>
          <p:cNvSpPr/>
          <p:nvPr/>
        </p:nvSpPr>
        <p:spPr>
          <a:xfrm>
            <a:off x="523042" y="4831913"/>
            <a:ext cx="13584317" cy="383500"/>
          </a:xfrm>
          <a:prstGeom prst="rect">
            <a:avLst/>
          </a:prstGeom>
          <a:solidFill>
            <a:srgbClr val="FFFFFF">
              <a:alpha val="4000"/>
            </a:srgbClr>
          </a:solidFill>
          <a:ln/>
        </p:spPr>
      </p:sp>
      <p:sp>
        <p:nvSpPr>
          <p:cNvPr id="31" name="Text 29"/>
          <p:cNvSpPr/>
          <p:nvPr/>
        </p:nvSpPr>
        <p:spPr>
          <a:xfrm>
            <a:off x="652105" y="4916805"/>
            <a:ext cx="3134558" cy="206097"/>
          </a:xfrm>
          <a:prstGeom prst="rect">
            <a:avLst/>
          </a:prstGeom>
          <a:noFill/>
          <a:ln/>
        </p:spPr>
        <p:txBody>
          <a:bodyPr wrap="none" lIns="0" tIns="0" rIns="0" bIns="0" rtlCol="0" anchor="t"/>
          <a:lstStyle/>
          <a:p>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Kapasitör sığa takibi</a:t>
            </a:r>
            <a:endParaRPr lang="en-US" sz="1000" dirty="0"/>
          </a:p>
        </p:txBody>
      </p:sp>
      <p:sp>
        <p:nvSpPr>
          <p:cNvPr id="32" name="Text 30"/>
          <p:cNvSpPr/>
          <p:nvPr/>
        </p:nvSpPr>
        <p:spPr>
          <a:xfrm>
            <a:off x="4051935" y="4916805"/>
            <a:ext cx="313074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Var</a:t>
            </a:r>
            <a:endParaRPr lang="en-US" sz="1000" dirty="0"/>
          </a:p>
        </p:txBody>
      </p:sp>
      <p:sp>
        <p:nvSpPr>
          <p:cNvPr id="33" name="Text 31"/>
          <p:cNvSpPr/>
          <p:nvPr/>
        </p:nvSpPr>
        <p:spPr>
          <a:xfrm>
            <a:off x="7447955" y="4916805"/>
            <a:ext cx="313074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Var</a:t>
            </a:r>
            <a:endParaRPr lang="en-US" sz="1000" dirty="0"/>
          </a:p>
        </p:txBody>
      </p:sp>
      <p:sp>
        <p:nvSpPr>
          <p:cNvPr id="34" name="Text 32"/>
          <p:cNvSpPr/>
          <p:nvPr/>
        </p:nvSpPr>
        <p:spPr>
          <a:xfrm>
            <a:off x="10843974" y="4916805"/>
            <a:ext cx="313455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Yok</a:t>
            </a:r>
            <a:endParaRPr lang="en-US" sz="1000" dirty="0"/>
          </a:p>
        </p:txBody>
      </p:sp>
      <p:sp>
        <p:nvSpPr>
          <p:cNvPr id="35" name="Shape 33"/>
          <p:cNvSpPr/>
          <p:nvPr/>
        </p:nvSpPr>
        <p:spPr>
          <a:xfrm>
            <a:off x="523042" y="5215414"/>
            <a:ext cx="13584317" cy="383500"/>
          </a:xfrm>
          <a:prstGeom prst="rect">
            <a:avLst/>
          </a:prstGeom>
          <a:solidFill>
            <a:srgbClr val="000000">
              <a:alpha val="4000"/>
            </a:srgbClr>
          </a:solidFill>
          <a:ln/>
        </p:spPr>
      </p:sp>
      <p:sp>
        <p:nvSpPr>
          <p:cNvPr id="36" name="Text 34"/>
          <p:cNvSpPr/>
          <p:nvPr/>
        </p:nvSpPr>
        <p:spPr>
          <a:xfrm>
            <a:off x="652105" y="5300305"/>
            <a:ext cx="3134558" cy="206097"/>
          </a:xfrm>
          <a:prstGeom prst="rect">
            <a:avLst/>
          </a:prstGeom>
          <a:noFill/>
          <a:ln/>
        </p:spPr>
        <p:txBody>
          <a:bodyPr wrap="none" lIns="0" tIns="0" rIns="0" bIns="0" rtlCol="0" anchor="t"/>
          <a:lstStyle/>
          <a:p>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Olay kaydı / geçmiş izleme</a:t>
            </a:r>
            <a:endParaRPr lang="en-US" sz="1000" dirty="0"/>
          </a:p>
        </p:txBody>
      </p:sp>
      <p:sp>
        <p:nvSpPr>
          <p:cNvPr id="37" name="Text 35"/>
          <p:cNvSpPr/>
          <p:nvPr/>
        </p:nvSpPr>
        <p:spPr>
          <a:xfrm>
            <a:off x="4051935" y="5300305"/>
            <a:ext cx="313074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Var</a:t>
            </a:r>
            <a:endParaRPr lang="en-US" sz="1000" dirty="0"/>
          </a:p>
        </p:txBody>
      </p:sp>
      <p:sp>
        <p:nvSpPr>
          <p:cNvPr id="38" name="Text 36"/>
          <p:cNvSpPr/>
          <p:nvPr/>
        </p:nvSpPr>
        <p:spPr>
          <a:xfrm>
            <a:off x="7447955" y="5300305"/>
            <a:ext cx="313074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Yok</a:t>
            </a:r>
            <a:endParaRPr lang="en-US" sz="1000" dirty="0"/>
          </a:p>
        </p:txBody>
      </p:sp>
      <p:sp>
        <p:nvSpPr>
          <p:cNvPr id="39" name="Text 37"/>
          <p:cNvSpPr/>
          <p:nvPr/>
        </p:nvSpPr>
        <p:spPr>
          <a:xfrm>
            <a:off x="10843974" y="5300305"/>
            <a:ext cx="313455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Yok</a:t>
            </a:r>
            <a:endParaRPr lang="en-US" sz="1000" dirty="0"/>
          </a:p>
        </p:txBody>
      </p:sp>
      <p:sp>
        <p:nvSpPr>
          <p:cNvPr id="40" name="Shape 38"/>
          <p:cNvSpPr/>
          <p:nvPr/>
        </p:nvSpPr>
        <p:spPr>
          <a:xfrm>
            <a:off x="523042" y="5598914"/>
            <a:ext cx="13584317" cy="383500"/>
          </a:xfrm>
          <a:prstGeom prst="rect">
            <a:avLst/>
          </a:prstGeom>
          <a:solidFill>
            <a:srgbClr val="FFFFFF">
              <a:alpha val="4000"/>
            </a:srgbClr>
          </a:solidFill>
          <a:ln/>
        </p:spPr>
      </p:sp>
      <p:sp>
        <p:nvSpPr>
          <p:cNvPr id="41" name="Text 39"/>
          <p:cNvSpPr/>
          <p:nvPr/>
        </p:nvSpPr>
        <p:spPr>
          <a:xfrm>
            <a:off x="652105" y="5683806"/>
            <a:ext cx="3134558" cy="206097"/>
          </a:xfrm>
          <a:prstGeom prst="rect">
            <a:avLst/>
          </a:prstGeom>
          <a:noFill/>
          <a:ln/>
        </p:spPr>
        <p:txBody>
          <a:bodyPr wrap="none" lIns="0" tIns="0" rIns="0" bIns="0" rtlCol="0" anchor="t"/>
          <a:lstStyle/>
          <a:p>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Uzaktan izleme (Mobil/SCADA)</a:t>
            </a:r>
            <a:endParaRPr lang="en-US" sz="1000" dirty="0"/>
          </a:p>
        </p:txBody>
      </p:sp>
      <p:sp>
        <p:nvSpPr>
          <p:cNvPr id="42" name="Text 40"/>
          <p:cNvSpPr/>
          <p:nvPr/>
        </p:nvSpPr>
        <p:spPr>
          <a:xfrm>
            <a:off x="4051935" y="5683806"/>
            <a:ext cx="313074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CANBus + IoT</a:t>
            </a:r>
            <a:endParaRPr lang="en-US" sz="1000" dirty="0"/>
          </a:p>
        </p:txBody>
      </p:sp>
      <p:sp>
        <p:nvSpPr>
          <p:cNvPr id="43" name="Text 41"/>
          <p:cNvSpPr/>
          <p:nvPr/>
        </p:nvSpPr>
        <p:spPr>
          <a:xfrm>
            <a:off x="7447955" y="5683806"/>
            <a:ext cx="313074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BR7000 ile sınırlı</a:t>
            </a:r>
            <a:endParaRPr lang="en-US" sz="1000" dirty="0"/>
          </a:p>
        </p:txBody>
      </p:sp>
      <p:sp>
        <p:nvSpPr>
          <p:cNvPr id="44" name="Text 42"/>
          <p:cNvSpPr/>
          <p:nvPr/>
        </p:nvSpPr>
        <p:spPr>
          <a:xfrm>
            <a:off x="10843974" y="5683806"/>
            <a:ext cx="313455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Yok</a:t>
            </a:r>
            <a:endParaRPr lang="en-US" sz="1000" dirty="0"/>
          </a:p>
        </p:txBody>
      </p:sp>
      <p:sp>
        <p:nvSpPr>
          <p:cNvPr id="45" name="Shape 43"/>
          <p:cNvSpPr/>
          <p:nvPr/>
        </p:nvSpPr>
        <p:spPr>
          <a:xfrm>
            <a:off x="523042" y="5982414"/>
            <a:ext cx="13584317" cy="383500"/>
          </a:xfrm>
          <a:prstGeom prst="rect">
            <a:avLst/>
          </a:prstGeom>
          <a:solidFill>
            <a:srgbClr val="000000">
              <a:alpha val="4000"/>
            </a:srgbClr>
          </a:solidFill>
          <a:ln/>
        </p:spPr>
      </p:sp>
      <p:sp>
        <p:nvSpPr>
          <p:cNvPr id="46" name="Text 44"/>
          <p:cNvSpPr/>
          <p:nvPr/>
        </p:nvSpPr>
        <p:spPr>
          <a:xfrm>
            <a:off x="652105" y="6067306"/>
            <a:ext cx="3134558" cy="206097"/>
          </a:xfrm>
          <a:prstGeom prst="rect">
            <a:avLst/>
          </a:prstGeom>
          <a:noFill/>
          <a:ln/>
        </p:spPr>
        <p:txBody>
          <a:bodyPr wrap="none" lIns="0" tIns="0" rIns="0" bIns="0" rtlCol="0" anchor="t"/>
          <a:lstStyle/>
          <a:p>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Yazılım güncellenebilirlik</a:t>
            </a:r>
            <a:endParaRPr lang="en-US" sz="1000" dirty="0"/>
          </a:p>
        </p:txBody>
      </p:sp>
      <p:sp>
        <p:nvSpPr>
          <p:cNvPr id="47" name="Text 45"/>
          <p:cNvSpPr/>
          <p:nvPr/>
        </p:nvSpPr>
        <p:spPr>
          <a:xfrm>
            <a:off x="4051935" y="6067306"/>
            <a:ext cx="313074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Var</a:t>
            </a:r>
            <a:endParaRPr lang="en-US" sz="1000" dirty="0"/>
          </a:p>
        </p:txBody>
      </p:sp>
      <p:sp>
        <p:nvSpPr>
          <p:cNvPr id="48" name="Text 46"/>
          <p:cNvSpPr/>
          <p:nvPr/>
        </p:nvSpPr>
        <p:spPr>
          <a:xfrm>
            <a:off x="7447955" y="6067306"/>
            <a:ext cx="313074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Yok</a:t>
            </a:r>
            <a:endParaRPr lang="en-US" sz="1000" dirty="0"/>
          </a:p>
        </p:txBody>
      </p:sp>
      <p:sp>
        <p:nvSpPr>
          <p:cNvPr id="49" name="Text 47"/>
          <p:cNvSpPr/>
          <p:nvPr/>
        </p:nvSpPr>
        <p:spPr>
          <a:xfrm>
            <a:off x="10843974" y="6067306"/>
            <a:ext cx="313455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Yok</a:t>
            </a:r>
            <a:endParaRPr lang="en-US" sz="1000" dirty="0"/>
          </a:p>
        </p:txBody>
      </p:sp>
      <p:sp>
        <p:nvSpPr>
          <p:cNvPr id="50" name="Shape 48"/>
          <p:cNvSpPr/>
          <p:nvPr/>
        </p:nvSpPr>
        <p:spPr>
          <a:xfrm>
            <a:off x="523042" y="6365915"/>
            <a:ext cx="13584317" cy="383500"/>
          </a:xfrm>
          <a:prstGeom prst="rect">
            <a:avLst/>
          </a:prstGeom>
          <a:solidFill>
            <a:srgbClr val="FFFFFF">
              <a:alpha val="4000"/>
            </a:srgbClr>
          </a:solidFill>
          <a:ln/>
        </p:spPr>
      </p:sp>
      <p:sp>
        <p:nvSpPr>
          <p:cNvPr id="51" name="Text 49"/>
          <p:cNvSpPr/>
          <p:nvPr/>
        </p:nvSpPr>
        <p:spPr>
          <a:xfrm>
            <a:off x="652105" y="6450806"/>
            <a:ext cx="3134558" cy="206097"/>
          </a:xfrm>
          <a:prstGeom prst="rect">
            <a:avLst/>
          </a:prstGeom>
          <a:noFill/>
          <a:ln/>
        </p:spPr>
        <p:txBody>
          <a:bodyPr wrap="none" lIns="0" tIns="0" rIns="0" bIns="0" rtlCol="0" anchor="t"/>
          <a:lstStyle/>
          <a:p>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OLED ekran ile yerel izleme</a:t>
            </a:r>
            <a:endParaRPr lang="en-US" sz="1000" dirty="0"/>
          </a:p>
        </p:txBody>
      </p:sp>
      <p:sp>
        <p:nvSpPr>
          <p:cNvPr id="52" name="Text 50"/>
          <p:cNvSpPr/>
          <p:nvPr/>
        </p:nvSpPr>
        <p:spPr>
          <a:xfrm>
            <a:off x="4051935" y="6450806"/>
            <a:ext cx="313074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Var</a:t>
            </a:r>
            <a:endParaRPr lang="en-US" sz="1000" dirty="0"/>
          </a:p>
        </p:txBody>
      </p:sp>
      <p:sp>
        <p:nvSpPr>
          <p:cNvPr id="53" name="Text 51"/>
          <p:cNvSpPr/>
          <p:nvPr/>
        </p:nvSpPr>
        <p:spPr>
          <a:xfrm>
            <a:off x="7447955" y="6450806"/>
            <a:ext cx="313074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Var</a:t>
            </a:r>
            <a:endParaRPr lang="en-US" sz="1000" dirty="0"/>
          </a:p>
        </p:txBody>
      </p:sp>
      <p:sp>
        <p:nvSpPr>
          <p:cNvPr id="54" name="Text 52"/>
          <p:cNvSpPr/>
          <p:nvPr/>
        </p:nvSpPr>
        <p:spPr>
          <a:xfrm>
            <a:off x="10843974" y="6450806"/>
            <a:ext cx="313455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Yok</a:t>
            </a:r>
            <a:endParaRPr lang="en-US" sz="1000" dirty="0"/>
          </a:p>
        </p:txBody>
      </p:sp>
      <p:sp>
        <p:nvSpPr>
          <p:cNvPr id="55" name="Shape 53"/>
          <p:cNvSpPr/>
          <p:nvPr/>
        </p:nvSpPr>
        <p:spPr>
          <a:xfrm>
            <a:off x="523042" y="6749415"/>
            <a:ext cx="13584317" cy="383500"/>
          </a:xfrm>
          <a:prstGeom prst="rect">
            <a:avLst/>
          </a:prstGeom>
          <a:solidFill>
            <a:srgbClr val="000000">
              <a:alpha val="4000"/>
            </a:srgbClr>
          </a:solidFill>
          <a:ln/>
        </p:spPr>
      </p:sp>
      <p:sp>
        <p:nvSpPr>
          <p:cNvPr id="56" name="Text 54"/>
          <p:cNvSpPr/>
          <p:nvPr/>
        </p:nvSpPr>
        <p:spPr>
          <a:xfrm>
            <a:off x="652105" y="6834307"/>
            <a:ext cx="3134558" cy="206097"/>
          </a:xfrm>
          <a:prstGeom prst="rect">
            <a:avLst/>
          </a:prstGeom>
          <a:noFill/>
          <a:ln/>
        </p:spPr>
        <p:txBody>
          <a:bodyPr wrap="none" lIns="0" tIns="0" rIns="0" bIns="0" rtlCol="0" anchor="t"/>
          <a:lstStyle/>
          <a:p>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Donanım modülerliği</a:t>
            </a:r>
            <a:endParaRPr lang="en-US" sz="1000" dirty="0"/>
          </a:p>
        </p:txBody>
      </p:sp>
      <p:sp>
        <p:nvSpPr>
          <p:cNvPr id="57" name="Text 55"/>
          <p:cNvSpPr/>
          <p:nvPr/>
        </p:nvSpPr>
        <p:spPr>
          <a:xfrm>
            <a:off x="4051935" y="6834307"/>
            <a:ext cx="313074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Var</a:t>
            </a:r>
            <a:endParaRPr lang="en-US" sz="1000" dirty="0"/>
          </a:p>
        </p:txBody>
      </p:sp>
      <p:sp>
        <p:nvSpPr>
          <p:cNvPr id="58" name="Text 56"/>
          <p:cNvSpPr/>
          <p:nvPr/>
        </p:nvSpPr>
        <p:spPr>
          <a:xfrm>
            <a:off x="7447955" y="6834307"/>
            <a:ext cx="313074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Monoblok</a:t>
            </a:r>
            <a:endParaRPr lang="en-US" sz="1000" dirty="0"/>
          </a:p>
        </p:txBody>
      </p:sp>
      <p:sp>
        <p:nvSpPr>
          <p:cNvPr id="59" name="Text 57"/>
          <p:cNvSpPr/>
          <p:nvPr/>
        </p:nvSpPr>
        <p:spPr>
          <a:xfrm>
            <a:off x="10843974" y="6834307"/>
            <a:ext cx="313455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Monoblok</a:t>
            </a:r>
            <a:endParaRPr lang="en-US" sz="1000" dirty="0"/>
          </a:p>
        </p:txBody>
      </p:sp>
      <p:sp>
        <p:nvSpPr>
          <p:cNvPr id="60" name="Shape 58"/>
          <p:cNvSpPr/>
          <p:nvPr/>
        </p:nvSpPr>
        <p:spPr>
          <a:xfrm>
            <a:off x="523042" y="7132915"/>
            <a:ext cx="13584317" cy="383500"/>
          </a:xfrm>
          <a:prstGeom prst="rect">
            <a:avLst/>
          </a:prstGeom>
          <a:solidFill>
            <a:srgbClr val="FFFFFF">
              <a:alpha val="4000"/>
            </a:srgbClr>
          </a:solidFill>
          <a:ln/>
        </p:spPr>
      </p:sp>
      <p:sp>
        <p:nvSpPr>
          <p:cNvPr id="61" name="Text 59"/>
          <p:cNvSpPr/>
          <p:nvPr/>
        </p:nvSpPr>
        <p:spPr>
          <a:xfrm>
            <a:off x="652105" y="7217807"/>
            <a:ext cx="3134558" cy="206097"/>
          </a:xfrm>
          <a:prstGeom prst="rect">
            <a:avLst/>
          </a:prstGeom>
          <a:noFill/>
          <a:ln/>
        </p:spPr>
        <p:txBody>
          <a:bodyPr wrap="none" lIns="0" tIns="0" rIns="0" bIns="0" rtlCol="0" anchor="t"/>
          <a:lstStyle/>
          <a:p>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Endüstri 4.0 / SCADA uyumu</a:t>
            </a:r>
            <a:endParaRPr lang="en-US" sz="1000" dirty="0"/>
          </a:p>
        </p:txBody>
      </p:sp>
      <p:sp>
        <p:nvSpPr>
          <p:cNvPr id="62" name="Text 60"/>
          <p:cNvSpPr/>
          <p:nvPr/>
        </p:nvSpPr>
        <p:spPr>
          <a:xfrm>
            <a:off x="4051935" y="7217807"/>
            <a:ext cx="313074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Tam uyumlu</a:t>
            </a:r>
            <a:endParaRPr lang="en-US" sz="1000" dirty="0"/>
          </a:p>
        </p:txBody>
      </p:sp>
      <p:sp>
        <p:nvSpPr>
          <p:cNvPr id="63" name="Text 61"/>
          <p:cNvSpPr/>
          <p:nvPr/>
        </p:nvSpPr>
        <p:spPr>
          <a:xfrm>
            <a:off x="7447955" y="7217807"/>
            <a:ext cx="313074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Sınırlı</a:t>
            </a:r>
            <a:endParaRPr lang="en-US" sz="1000" dirty="0"/>
          </a:p>
        </p:txBody>
      </p:sp>
      <p:sp>
        <p:nvSpPr>
          <p:cNvPr id="64" name="Text 62"/>
          <p:cNvSpPr/>
          <p:nvPr/>
        </p:nvSpPr>
        <p:spPr>
          <a:xfrm>
            <a:off x="10843974" y="7217807"/>
            <a:ext cx="313455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Yok</a:t>
            </a:r>
            <a:endParaRPr lang="en-US" sz="1000" dirty="0"/>
          </a:p>
        </p:txBody>
      </p:sp>
      <p:sp>
        <p:nvSpPr>
          <p:cNvPr id="65" name="Shape 63"/>
          <p:cNvSpPr/>
          <p:nvPr/>
        </p:nvSpPr>
        <p:spPr>
          <a:xfrm>
            <a:off x="523042" y="7516416"/>
            <a:ext cx="13584317" cy="383500"/>
          </a:xfrm>
          <a:prstGeom prst="rect">
            <a:avLst/>
          </a:prstGeom>
          <a:solidFill>
            <a:srgbClr val="000000">
              <a:alpha val="4000"/>
            </a:srgbClr>
          </a:solidFill>
          <a:ln/>
        </p:spPr>
      </p:sp>
      <p:sp>
        <p:nvSpPr>
          <p:cNvPr id="66" name="Text 64"/>
          <p:cNvSpPr/>
          <p:nvPr/>
        </p:nvSpPr>
        <p:spPr>
          <a:xfrm>
            <a:off x="652105" y="7601307"/>
            <a:ext cx="3134558" cy="206097"/>
          </a:xfrm>
          <a:prstGeom prst="rect">
            <a:avLst/>
          </a:prstGeom>
          <a:noFill/>
          <a:ln/>
        </p:spPr>
        <p:txBody>
          <a:bodyPr wrap="none" lIns="0" tIns="0" rIns="0" bIns="0" rtlCol="0" anchor="t"/>
          <a:lstStyle/>
          <a:p>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Yerli üretim</a:t>
            </a:r>
            <a:endParaRPr lang="en-US" sz="1000" dirty="0"/>
          </a:p>
        </p:txBody>
      </p:sp>
      <p:sp>
        <p:nvSpPr>
          <p:cNvPr id="67" name="Text 65"/>
          <p:cNvSpPr/>
          <p:nvPr/>
        </p:nvSpPr>
        <p:spPr>
          <a:xfrm>
            <a:off x="4051935" y="7601307"/>
            <a:ext cx="313074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Tamamen yerli</a:t>
            </a:r>
            <a:endParaRPr lang="en-US" sz="1000" dirty="0"/>
          </a:p>
        </p:txBody>
      </p:sp>
      <p:sp>
        <p:nvSpPr>
          <p:cNvPr id="68" name="Text 66"/>
          <p:cNvSpPr/>
          <p:nvPr/>
        </p:nvSpPr>
        <p:spPr>
          <a:xfrm>
            <a:off x="7447955" y="7601307"/>
            <a:ext cx="313074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Yurt dışı ithal</a:t>
            </a:r>
            <a:endParaRPr lang="en-US" sz="1000" dirty="0"/>
          </a:p>
        </p:txBody>
      </p:sp>
      <p:sp>
        <p:nvSpPr>
          <p:cNvPr id="69" name="Text 67"/>
          <p:cNvSpPr/>
          <p:nvPr/>
        </p:nvSpPr>
        <p:spPr>
          <a:xfrm>
            <a:off x="10843974" y="7601307"/>
            <a:ext cx="3134558" cy="213717"/>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Funnel Sans" pitchFamily="34" charset="0"/>
                <a:ea typeface="Funnel Sans" pitchFamily="34" charset="-122"/>
                <a:cs typeface="Funnel Sans" pitchFamily="34" charset="-120"/>
              </a:rPr>
              <a:t>✅</a:t>
            </a:r>
            <a:pPr algn="l" indent="0" marL="0">
              <a:lnSpc>
                <a:spcPts val="1600"/>
              </a:lnSpc>
              <a:buNone/>
            </a:pPr>
            <a:r>
              <a:rPr lang="en-US" sz="1000" dirty="0">
                <a:solidFill>
                  <a:srgbClr val="8F8F8F"/>
                </a:solidFill>
                <a:latin typeface="Funnel Sans" pitchFamily="34" charset="0"/>
                <a:ea typeface="Funnel Sans" pitchFamily="34" charset="-122"/>
                <a:cs typeface="Funnel Sans" pitchFamily="34" charset="-120"/>
              </a:rPr>
              <a:t> Yerli</a:t>
            </a:r>
            <a:endParaRPr lang="en-US" sz="10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spTree>
      <p:nvGrpSpPr>
        <p:cNvPr id="1" name=""/>
        <p:cNvGrpSpPr/>
        <p:nvPr/>
      </p:nvGrpSpPr>
      <p:grpSpPr>
        <a:xfrm>
          <a:off x="0" y="0"/>
          <a:ext cx="0" cy="0"/>
          <a:chOff x="0" y="0"/>
          <a:chExt cx="0" cy="0"/>
        </a:xfrm>
      </p:grpSpPr>
      <p:sp>
        <p:nvSpPr>
          <p:cNvPr id="2" name="Text 0"/>
          <p:cNvSpPr/>
          <p:nvPr/>
        </p:nvSpPr>
        <p:spPr>
          <a:xfrm>
            <a:off x="628412" y="432316"/>
            <a:ext cx="13373576" cy="981789"/>
          </a:xfrm>
          <a:prstGeom prst="rect">
            <a:avLst/>
          </a:prstGeom>
          <a:noFill/>
          <a:ln/>
        </p:spPr>
        <p:txBody>
          <a:bodyPr wrap="square" lIns="0" tIns="0" rIns="0" bIns="0" rtlCol="0" anchor="t"/>
          <a:lstStyle/>
          <a:p>
            <a:pPr algn="l" indent="0" marL="0">
              <a:lnSpc>
                <a:spcPts val="3850"/>
              </a:lnSpc>
              <a:buNone/>
            </a:pPr>
            <a:r>
              <a:rPr lang="en-US" sz="3050" dirty="0">
                <a:solidFill>
                  <a:srgbClr val="DDDDDD"/>
                </a:solidFill>
                <a:latin typeface="Mona Sans Semi Bold" pitchFamily="34" charset="0"/>
                <a:ea typeface="Mona Sans Semi Bold" pitchFamily="34" charset="-122"/>
                <a:cs typeface="Mona Sans Semi Bold" pitchFamily="34" charset="-120"/>
              </a:rPr>
              <a:t>Proje Çıktısının Yerli/Yabancı Rakiplerine Göre Ticarileşmesini Sağlayabilecek Üstünlükleri</a:t>
            </a:r>
            <a:endParaRPr lang="en-US" sz="3050" dirty="0"/>
          </a:p>
        </p:txBody>
      </p:sp>
      <p:sp>
        <p:nvSpPr>
          <p:cNvPr id="3" name="Text 1"/>
          <p:cNvSpPr/>
          <p:nvPr/>
        </p:nvSpPr>
        <p:spPr>
          <a:xfrm>
            <a:off x="628412" y="1728311"/>
            <a:ext cx="13373576" cy="502920"/>
          </a:xfrm>
          <a:prstGeom prst="rect">
            <a:avLst/>
          </a:prstGeom>
          <a:noFill/>
          <a:ln/>
        </p:spPr>
        <p:txBody>
          <a:bodyPr wrap="square" lIns="0" tIns="0" rIns="0" bIns="0" rtlCol="0" anchor="t"/>
          <a:lstStyle/>
          <a:p>
            <a:pPr algn="l" indent="0" marL="0">
              <a:lnSpc>
                <a:spcPts val="1950"/>
              </a:lnSpc>
              <a:buNone/>
            </a:pPr>
            <a:r>
              <a:rPr lang="en-US" sz="1200" dirty="0">
                <a:solidFill>
                  <a:srgbClr val="8F8F8F"/>
                </a:solidFill>
                <a:latin typeface="Funnel Sans" pitchFamily="34" charset="0"/>
                <a:ea typeface="Funnel Sans" pitchFamily="34" charset="-122"/>
                <a:cs typeface="Funnel Sans" pitchFamily="34" charset="-120"/>
              </a:rPr>
              <a:t>Proje çıktısı, yalnızca teknik olarak değil; üretim maliyeti, entegrasyon kolaylığı, bakım süresi, satış sonrası hizmetler ve yerlilik oranı gibi faktörlerle de </a:t>
            </a:r>
            <a:pPr algn="l" indent="0" marL="0">
              <a:lnSpc>
                <a:spcPts val="1950"/>
              </a:lnSpc>
              <a:buNone/>
            </a:pPr>
            <a:r>
              <a:rPr lang="en-US" sz="1200" b="1" dirty="0">
                <a:solidFill>
                  <a:srgbClr val="8F8F8F"/>
                </a:solidFill>
                <a:latin typeface="Funnel Sans" pitchFamily="34" charset="0"/>
                <a:ea typeface="Funnel Sans" pitchFamily="34" charset="-122"/>
                <a:cs typeface="Funnel Sans" pitchFamily="34" charset="-120"/>
              </a:rPr>
              <a:t>mevcut rakiplerinden ticari olarak üstün konuma sahiptir</a:t>
            </a:r>
            <a:pPr algn="l" indent="0" marL="0">
              <a:lnSpc>
                <a:spcPts val="1950"/>
              </a:lnSpc>
              <a:buNone/>
            </a:pPr>
            <a:r>
              <a:rPr lang="en-US" sz="1200" dirty="0">
                <a:solidFill>
                  <a:srgbClr val="8F8F8F"/>
                </a:solidFill>
                <a:latin typeface="Funnel Sans" pitchFamily="34" charset="0"/>
                <a:ea typeface="Funnel Sans" pitchFamily="34" charset="-122"/>
                <a:cs typeface="Funnel Sans" pitchFamily="34" charset="-120"/>
              </a:rPr>
              <a:t>.</a:t>
            </a:r>
            <a:endParaRPr lang="en-US" sz="1200" dirty="0"/>
          </a:p>
        </p:txBody>
      </p:sp>
      <p:sp>
        <p:nvSpPr>
          <p:cNvPr id="4" name="Text 2"/>
          <p:cNvSpPr/>
          <p:nvPr/>
        </p:nvSpPr>
        <p:spPr>
          <a:xfrm>
            <a:off x="628412" y="2407920"/>
            <a:ext cx="13373576" cy="251460"/>
          </a:xfrm>
          <a:prstGeom prst="rect">
            <a:avLst/>
          </a:prstGeom>
          <a:noFill/>
          <a:ln/>
        </p:spPr>
        <p:txBody>
          <a:bodyPr wrap="none" lIns="0" tIns="0" rIns="0" bIns="0" rtlCol="0" anchor="t"/>
          <a:lstStyle/>
          <a:p>
            <a:pPr algn="l" marL="342900" indent="-342900">
              <a:lnSpc>
                <a:spcPts val="1950"/>
              </a:lnSpc>
              <a:buSzPct val="100000"/>
              <a:buChar char="•"/>
            </a:pPr>
            <a:r>
              <a:rPr lang="en-US" sz="1200" dirty="0">
                <a:solidFill>
                  <a:srgbClr val="8F8F8F"/>
                </a:solidFill>
                <a:latin typeface="Funnel Sans" pitchFamily="34" charset="0"/>
                <a:ea typeface="Funnel Sans" pitchFamily="34" charset="-122"/>
                <a:cs typeface="Funnel Sans" pitchFamily="34" charset="-120"/>
              </a:rPr>
              <a:t> </a:t>
            </a:r>
            <a:pPr algn="l" indent="0" marL="0">
              <a:lnSpc>
                <a:spcPts val="1950"/>
              </a:lnSpc>
              <a:buNone/>
            </a:pPr>
            <a:r>
              <a:rPr lang="en-US" sz="1200" b="1" dirty="0">
                <a:solidFill>
                  <a:srgbClr val="8F8F8F"/>
                </a:solidFill>
                <a:latin typeface="Funnel Sans" pitchFamily="34" charset="0"/>
                <a:ea typeface="Funnel Sans" pitchFamily="34" charset="-122"/>
                <a:cs typeface="Funnel Sans" pitchFamily="34" charset="-120"/>
              </a:rPr>
              <a:t>Yüksek Teknik Yetkinlik + Yerli Üretim</a:t>
            </a:r>
            <a:endParaRPr lang="en-US" sz="1200" dirty="0"/>
          </a:p>
        </p:txBody>
      </p:sp>
      <p:sp>
        <p:nvSpPr>
          <p:cNvPr id="5" name="Text 3"/>
          <p:cNvSpPr/>
          <p:nvPr/>
        </p:nvSpPr>
        <p:spPr>
          <a:xfrm>
            <a:off x="628412" y="2836069"/>
            <a:ext cx="13373576" cy="251460"/>
          </a:xfrm>
          <a:prstGeom prst="rect">
            <a:avLst/>
          </a:prstGeom>
          <a:noFill/>
          <a:ln/>
        </p:spPr>
        <p:txBody>
          <a:bodyPr wrap="none" lIns="0" tIns="0" rIns="0" bIns="0" rtlCol="0" anchor="t"/>
          <a:lstStyle/>
          <a:p>
            <a:pPr algn="l" indent="0" marL="0">
              <a:lnSpc>
                <a:spcPts val="1950"/>
              </a:lnSpc>
              <a:buNone/>
            </a:pPr>
            <a:r>
              <a:rPr lang="en-US" sz="1200" dirty="0">
                <a:solidFill>
                  <a:srgbClr val="8F8F8F"/>
                </a:solidFill>
                <a:latin typeface="Funnel Sans" pitchFamily="34" charset="0"/>
                <a:ea typeface="Funnel Sans" pitchFamily="34" charset="-122"/>
                <a:cs typeface="Funnel Sans" pitchFamily="34" charset="-120"/>
              </a:rPr>
              <a:t>Yurtdışı muadillerine göre daha gelişmiş koruma ve izleme özelliklerini tamamen yerli Ar-Ge ve üretim altyapısıyla sunar.</a:t>
            </a:r>
            <a:endParaRPr lang="en-US" sz="1200" dirty="0"/>
          </a:p>
        </p:txBody>
      </p:sp>
      <p:sp>
        <p:nvSpPr>
          <p:cNvPr id="6" name="Text 4"/>
          <p:cNvSpPr/>
          <p:nvPr/>
        </p:nvSpPr>
        <p:spPr>
          <a:xfrm>
            <a:off x="628412" y="3264218"/>
            <a:ext cx="13373576" cy="251460"/>
          </a:xfrm>
          <a:prstGeom prst="rect">
            <a:avLst/>
          </a:prstGeom>
          <a:noFill/>
          <a:ln/>
        </p:spPr>
        <p:txBody>
          <a:bodyPr wrap="none" lIns="0" tIns="0" rIns="0" bIns="0" rtlCol="0" anchor="t"/>
          <a:lstStyle/>
          <a:p>
            <a:pPr algn="l" marL="342900" indent="-342900">
              <a:lnSpc>
                <a:spcPts val="1950"/>
              </a:lnSpc>
              <a:buSzPct val="100000"/>
              <a:buChar char="•"/>
            </a:pPr>
            <a:r>
              <a:rPr lang="en-US" sz="1200" b="1" dirty="0">
                <a:solidFill>
                  <a:srgbClr val="8F8F8F"/>
                </a:solidFill>
                <a:latin typeface="Funnel Sans" pitchFamily="34" charset="0"/>
                <a:ea typeface="Funnel Sans" pitchFamily="34" charset="-122"/>
                <a:cs typeface="Funnel Sans" pitchFamily="34" charset="-120"/>
              </a:rPr>
              <a:t>Maliyet / Performans Avantajı</a:t>
            </a:r>
            <a:endParaRPr lang="en-US" sz="1200" dirty="0"/>
          </a:p>
        </p:txBody>
      </p:sp>
      <p:sp>
        <p:nvSpPr>
          <p:cNvPr id="7" name="Text 5"/>
          <p:cNvSpPr/>
          <p:nvPr/>
        </p:nvSpPr>
        <p:spPr>
          <a:xfrm>
            <a:off x="628412" y="3692366"/>
            <a:ext cx="13373576" cy="251460"/>
          </a:xfrm>
          <a:prstGeom prst="rect">
            <a:avLst/>
          </a:prstGeom>
          <a:noFill/>
          <a:ln/>
        </p:spPr>
        <p:txBody>
          <a:bodyPr wrap="none" lIns="0" tIns="0" rIns="0" bIns="0" rtlCol="0" anchor="t"/>
          <a:lstStyle/>
          <a:p>
            <a:pPr algn="l" indent="0" marL="0">
              <a:lnSpc>
                <a:spcPts val="1950"/>
              </a:lnSpc>
              <a:buNone/>
            </a:pPr>
            <a:r>
              <a:rPr lang="en-US" sz="1200" dirty="0">
                <a:solidFill>
                  <a:srgbClr val="8F8F8F"/>
                </a:solidFill>
                <a:latin typeface="Funnel Sans" pitchFamily="34" charset="0"/>
                <a:ea typeface="Funnel Sans" pitchFamily="34" charset="-122"/>
                <a:cs typeface="Funnel Sans" pitchFamily="34" charset="-120"/>
              </a:rPr>
              <a:t>Daha fazla işlevselliğe rağmen daha düşük üretim maliyetiyle rakiplerine göre ekonomik üstünlük sağlar.</a:t>
            </a:r>
            <a:endParaRPr lang="en-US" sz="1200" dirty="0"/>
          </a:p>
        </p:txBody>
      </p:sp>
      <p:sp>
        <p:nvSpPr>
          <p:cNvPr id="8" name="Text 6"/>
          <p:cNvSpPr/>
          <p:nvPr/>
        </p:nvSpPr>
        <p:spPr>
          <a:xfrm>
            <a:off x="628412" y="4120515"/>
            <a:ext cx="13373576" cy="251460"/>
          </a:xfrm>
          <a:prstGeom prst="rect">
            <a:avLst/>
          </a:prstGeom>
          <a:noFill/>
          <a:ln/>
        </p:spPr>
        <p:txBody>
          <a:bodyPr wrap="none" lIns="0" tIns="0" rIns="0" bIns="0" rtlCol="0" anchor="t"/>
          <a:lstStyle/>
          <a:p>
            <a:pPr algn="l" marL="342900" indent="-342900">
              <a:lnSpc>
                <a:spcPts val="1950"/>
              </a:lnSpc>
              <a:buSzPct val="100000"/>
              <a:buChar char="•"/>
            </a:pPr>
            <a:r>
              <a:rPr lang="en-US" sz="1200" b="1" dirty="0">
                <a:solidFill>
                  <a:srgbClr val="8F8F8F"/>
                </a:solidFill>
                <a:latin typeface="Funnel Sans" pitchFamily="34" charset="0"/>
                <a:ea typeface="Funnel Sans" pitchFamily="34" charset="-122"/>
                <a:cs typeface="Funnel Sans" pitchFamily="34" charset="-120"/>
              </a:rPr>
              <a:t>Geniş Sistem Uyumluluğu ve Entegrasyon Kolaylığı</a:t>
            </a:r>
            <a:endParaRPr lang="en-US" sz="1200" dirty="0"/>
          </a:p>
        </p:txBody>
      </p:sp>
      <p:sp>
        <p:nvSpPr>
          <p:cNvPr id="9" name="Text 7"/>
          <p:cNvSpPr/>
          <p:nvPr/>
        </p:nvSpPr>
        <p:spPr>
          <a:xfrm>
            <a:off x="628412" y="4548664"/>
            <a:ext cx="13373576" cy="251460"/>
          </a:xfrm>
          <a:prstGeom prst="rect">
            <a:avLst/>
          </a:prstGeom>
          <a:noFill/>
          <a:ln/>
        </p:spPr>
        <p:txBody>
          <a:bodyPr wrap="none" lIns="0" tIns="0" rIns="0" bIns="0" rtlCol="0" anchor="t"/>
          <a:lstStyle/>
          <a:p>
            <a:pPr algn="l" indent="0" marL="0">
              <a:lnSpc>
                <a:spcPts val="1950"/>
              </a:lnSpc>
              <a:buNone/>
            </a:pPr>
            <a:r>
              <a:rPr lang="en-US" sz="1200" dirty="0">
                <a:solidFill>
                  <a:srgbClr val="8F8F8F"/>
                </a:solidFill>
                <a:latin typeface="Funnel Sans" pitchFamily="34" charset="0"/>
                <a:ea typeface="Funnel Sans" pitchFamily="34" charset="-122"/>
                <a:cs typeface="Funnel Sans" pitchFamily="34" charset="-120"/>
              </a:rPr>
              <a:t>SCADA, IoT ve farklı marka röle sistemleriyle sorunsuz çalışarak entegrasyon esnekliği sunar.</a:t>
            </a:r>
            <a:endParaRPr lang="en-US" sz="1200" dirty="0"/>
          </a:p>
        </p:txBody>
      </p:sp>
      <p:sp>
        <p:nvSpPr>
          <p:cNvPr id="10" name="Text 8"/>
          <p:cNvSpPr/>
          <p:nvPr/>
        </p:nvSpPr>
        <p:spPr>
          <a:xfrm>
            <a:off x="628412" y="4976813"/>
            <a:ext cx="13373576" cy="251460"/>
          </a:xfrm>
          <a:prstGeom prst="rect">
            <a:avLst/>
          </a:prstGeom>
          <a:noFill/>
          <a:ln/>
        </p:spPr>
        <p:txBody>
          <a:bodyPr wrap="none" lIns="0" tIns="0" rIns="0" bIns="0" rtlCol="0" anchor="t"/>
          <a:lstStyle/>
          <a:p>
            <a:pPr algn="l" marL="342900" indent="-342900">
              <a:lnSpc>
                <a:spcPts val="1950"/>
              </a:lnSpc>
              <a:buSzPct val="100000"/>
              <a:buChar char="•"/>
            </a:pPr>
            <a:r>
              <a:rPr lang="en-US" sz="1200" b="1" dirty="0">
                <a:solidFill>
                  <a:srgbClr val="8F8F8F"/>
                </a:solidFill>
                <a:latin typeface="Funnel Sans" pitchFamily="34" charset="0"/>
                <a:ea typeface="Funnel Sans" pitchFamily="34" charset="-122"/>
                <a:cs typeface="Funnel Sans" pitchFamily="34" charset="-120"/>
              </a:rPr>
              <a:t>Satış Sonrası Destek ve Yazılım Güncellenebilirliği</a:t>
            </a:r>
            <a:endParaRPr lang="en-US" sz="1200" dirty="0"/>
          </a:p>
        </p:txBody>
      </p:sp>
      <p:sp>
        <p:nvSpPr>
          <p:cNvPr id="11" name="Text 9"/>
          <p:cNvSpPr/>
          <p:nvPr/>
        </p:nvSpPr>
        <p:spPr>
          <a:xfrm>
            <a:off x="628412" y="5404961"/>
            <a:ext cx="13373576" cy="251460"/>
          </a:xfrm>
          <a:prstGeom prst="rect">
            <a:avLst/>
          </a:prstGeom>
          <a:noFill/>
          <a:ln/>
        </p:spPr>
        <p:txBody>
          <a:bodyPr wrap="none" lIns="0" tIns="0" rIns="0" bIns="0" rtlCol="0" anchor="t"/>
          <a:lstStyle/>
          <a:p>
            <a:pPr algn="l" indent="0" marL="0">
              <a:lnSpc>
                <a:spcPts val="1950"/>
              </a:lnSpc>
              <a:buNone/>
            </a:pPr>
            <a:r>
              <a:rPr lang="en-US" sz="1200" dirty="0">
                <a:solidFill>
                  <a:srgbClr val="8F8F8F"/>
                </a:solidFill>
                <a:latin typeface="Funnel Sans" pitchFamily="34" charset="0"/>
                <a:ea typeface="Funnel Sans" pitchFamily="34" charset="-122"/>
                <a:cs typeface="Funnel Sans" pitchFamily="34" charset="-120"/>
              </a:rPr>
              <a:t>Yerli üretici desteğiyle hızlı teknik servis imkânı ve firmware güncellemeleriyle ürün yaşam döngüsünün uzatılması sağlanır.</a:t>
            </a:r>
            <a:endParaRPr lang="en-US" sz="1200" dirty="0"/>
          </a:p>
        </p:txBody>
      </p:sp>
      <p:sp>
        <p:nvSpPr>
          <p:cNvPr id="12" name="Text 10"/>
          <p:cNvSpPr/>
          <p:nvPr/>
        </p:nvSpPr>
        <p:spPr>
          <a:xfrm>
            <a:off x="628412" y="5833110"/>
            <a:ext cx="13373576" cy="251460"/>
          </a:xfrm>
          <a:prstGeom prst="rect">
            <a:avLst/>
          </a:prstGeom>
          <a:noFill/>
          <a:ln/>
        </p:spPr>
        <p:txBody>
          <a:bodyPr wrap="none" lIns="0" tIns="0" rIns="0" bIns="0" rtlCol="0" anchor="t"/>
          <a:lstStyle/>
          <a:p>
            <a:pPr algn="l" marL="342900" indent="-342900">
              <a:lnSpc>
                <a:spcPts val="1950"/>
              </a:lnSpc>
              <a:buSzPct val="100000"/>
              <a:buChar char="•"/>
            </a:pPr>
            <a:r>
              <a:rPr lang="en-US" sz="1200" b="1" dirty="0">
                <a:solidFill>
                  <a:srgbClr val="8F8F8F"/>
                </a:solidFill>
                <a:latin typeface="Funnel Sans" pitchFamily="34" charset="0"/>
                <a:ea typeface="Funnel Sans" pitchFamily="34" charset="-122"/>
                <a:cs typeface="Funnel Sans" pitchFamily="34" charset="-120"/>
              </a:rPr>
              <a:t>Pazar Boşluğunu Doldurma Potansiyeli</a:t>
            </a:r>
            <a:endParaRPr lang="en-US" sz="1200" dirty="0"/>
          </a:p>
        </p:txBody>
      </p:sp>
      <p:sp>
        <p:nvSpPr>
          <p:cNvPr id="13" name="Text 11"/>
          <p:cNvSpPr/>
          <p:nvPr/>
        </p:nvSpPr>
        <p:spPr>
          <a:xfrm>
            <a:off x="628412" y="6261259"/>
            <a:ext cx="13373576" cy="251460"/>
          </a:xfrm>
          <a:prstGeom prst="rect">
            <a:avLst/>
          </a:prstGeom>
          <a:noFill/>
          <a:ln/>
        </p:spPr>
        <p:txBody>
          <a:bodyPr wrap="none" lIns="0" tIns="0" rIns="0" bIns="0" rtlCol="0" anchor="t"/>
          <a:lstStyle/>
          <a:p>
            <a:pPr algn="l" indent="0" marL="0">
              <a:lnSpc>
                <a:spcPts val="1950"/>
              </a:lnSpc>
              <a:buNone/>
            </a:pPr>
            <a:r>
              <a:rPr lang="en-US" sz="1200" dirty="0">
                <a:solidFill>
                  <a:srgbClr val="8F8F8F"/>
                </a:solidFill>
                <a:latin typeface="Funnel Sans" pitchFamily="34" charset="0"/>
                <a:ea typeface="Funnel Sans" pitchFamily="34" charset="-122"/>
                <a:cs typeface="Funnel Sans" pitchFamily="34" charset="-120"/>
              </a:rPr>
              <a:t>Türkiye’de teknik düzeyi bu seviyede olan akıllı tristör modülü üreten firma azlığı nedeniyle güçlü ticari konumlanma imkânı vardır.</a:t>
            </a:r>
            <a:endParaRPr lang="en-US" sz="1200" dirty="0"/>
          </a:p>
        </p:txBody>
      </p:sp>
      <p:sp>
        <p:nvSpPr>
          <p:cNvPr id="14" name="Text 12"/>
          <p:cNvSpPr/>
          <p:nvPr/>
        </p:nvSpPr>
        <p:spPr>
          <a:xfrm>
            <a:off x="628412" y="6689408"/>
            <a:ext cx="13373576" cy="251460"/>
          </a:xfrm>
          <a:prstGeom prst="rect">
            <a:avLst/>
          </a:prstGeom>
          <a:noFill/>
          <a:ln/>
        </p:spPr>
        <p:txBody>
          <a:bodyPr wrap="none" lIns="0" tIns="0" rIns="0" bIns="0" rtlCol="0" anchor="t"/>
          <a:lstStyle/>
          <a:p>
            <a:pPr algn="l" marL="342900" indent="-342900">
              <a:lnSpc>
                <a:spcPts val="1950"/>
              </a:lnSpc>
              <a:buSzPct val="100000"/>
              <a:buChar char="•"/>
            </a:pPr>
            <a:r>
              <a:rPr lang="en-US" sz="1200" b="1" dirty="0">
                <a:solidFill>
                  <a:srgbClr val="8F8F8F"/>
                </a:solidFill>
                <a:latin typeface="Funnel Sans" pitchFamily="34" charset="0"/>
                <a:ea typeface="Funnel Sans" pitchFamily="34" charset="-122"/>
                <a:cs typeface="Funnel Sans" pitchFamily="34" charset="-120"/>
              </a:rPr>
              <a:t>Yüksek Yerli Katkı Oranı ve İhale Uygunluğu</a:t>
            </a:r>
            <a:endParaRPr lang="en-US" sz="1200" dirty="0"/>
          </a:p>
        </p:txBody>
      </p:sp>
      <p:sp>
        <p:nvSpPr>
          <p:cNvPr id="15" name="Text 13"/>
          <p:cNvSpPr/>
          <p:nvPr/>
        </p:nvSpPr>
        <p:spPr>
          <a:xfrm>
            <a:off x="628412" y="7117556"/>
            <a:ext cx="13373576" cy="251460"/>
          </a:xfrm>
          <a:prstGeom prst="rect">
            <a:avLst/>
          </a:prstGeom>
          <a:noFill/>
          <a:ln/>
        </p:spPr>
        <p:txBody>
          <a:bodyPr wrap="none" lIns="0" tIns="0" rIns="0" bIns="0" rtlCol="0" anchor="t"/>
          <a:lstStyle/>
          <a:p>
            <a:pPr algn="l" indent="0" marL="0">
              <a:lnSpc>
                <a:spcPts val="1950"/>
              </a:lnSpc>
              <a:buNone/>
            </a:pPr>
            <a:r>
              <a:rPr lang="en-US" sz="1200" dirty="0">
                <a:solidFill>
                  <a:srgbClr val="8F8F8F"/>
                </a:solidFill>
                <a:latin typeface="Funnel Sans" pitchFamily="34" charset="0"/>
                <a:ea typeface="Funnel Sans" pitchFamily="34" charset="-122"/>
                <a:cs typeface="Funnel Sans" pitchFamily="34" charset="-120"/>
              </a:rPr>
              <a:t>Yerli üretim sayesinde kamu projeleri ve desteklerde öncelik kazanılabilir, dışa bağımlılık azaltılır.</a:t>
            </a:r>
            <a:endParaRPr lang="en-US" sz="1200" dirty="0"/>
          </a:p>
        </p:txBody>
      </p:sp>
      <p:sp>
        <p:nvSpPr>
          <p:cNvPr id="16" name="Text 14"/>
          <p:cNvSpPr/>
          <p:nvPr/>
        </p:nvSpPr>
        <p:spPr>
          <a:xfrm>
            <a:off x="628412" y="7545705"/>
            <a:ext cx="13373576" cy="251460"/>
          </a:xfrm>
          <a:prstGeom prst="rect">
            <a:avLst/>
          </a:prstGeom>
          <a:noFill/>
          <a:ln/>
        </p:spPr>
        <p:txBody>
          <a:bodyPr wrap="none" lIns="0" tIns="0" rIns="0" bIns="0" rtlCol="0" anchor="t"/>
          <a:lstStyle/>
          <a:p>
            <a:pPr algn="l" indent="0" marL="0">
              <a:lnSpc>
                <a:spcPts val="1950"/>
              </a:lnSpc>
              <a:buNone/>
            </a:pPr>
            <a:endParaRPr lang="en-US" sz="12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1626989"/>
          </a:xfrm>
          <a:prstGeom prst="rect">
            <a:avLst/>
          </a:prstGeom>
        </p:spPr>
      </p:pic>
      <p:sp>
        <p:nvSpPr>
          <p:cNvPr id="3" name="Text 0"/>
          <p:cNvSpPr/>
          <p:nvPr/>
        </p:nvSpPr>
        <p:spPr>
          <a:xfrm>
            <a:off x="473273" y="1804511"/>
            <a:ext cx="4652486" cy="369808"/>
          </a:xfrm>
          <a:prstGeom prst="rect">
            <a:avLst/>
          </a:prstGeom>
          <a:noFill/>
          <a:ln/>
        </p:spPr>
        <p:txBody>
          <a:bodyPr wrap="none" lIns="0" tIns="0" rIns="0" bIns="0" rtlCol="0" anchor="t"/>
          <a:lstStyle/>
          <a:p>
            <a:pPr algn="l" indent="0" marL="0">
              <a:lnSpc>
                <a:spcPts val="2900"/>
              </a:lnSpc>
              <a:buNone/>
            </a:pPr>
            <a:r>
              <a:rPr lang="en-US" sz="2300" dirty="0">
                <a:solidFill>
                  <a:srgbClr val="DDDDDD"/>
                </a:solidFill>
                <a:latin typeface="Mona Sans Semi Bold" pitchFamily="34" charset="0"/>
                <a:ea typeface="Mona Sans Semi Bold" pitchFamily="34" charset="-122"/>
                <a:cs typeface="Mona Sans Semi Bold" pitchFamily="34" charset="-120"/>
              </a:rPr>
              <a:t>Ulusal Kazanımlar ve Yaygın Etki</a:t>
            </a:r>
            <a:endParaRPr lang="en-US" sz="2300" dirty="0"/>
          </a:p>
        </p:txBody>
      </p:sp>
      <p:sp>
        <p:nvSpPr>
          <p:cNvPr id="4" name="Text 1"/>
          <p:cNvSpPr/>
          <p:nvPr/>
        </p:nvSpPr>
        <p:spPr>
          <a:xfrm>
            <a:off x="473273" y="2351723"/>
            <a:ext cx="13683853" cy="189309"/>
          </a:xfrm>
          <a:prstGeom prst="rect">
            <a:avLst/>
          </a:prstGeom>
          <a:noFill/>
          <a:ln/>
        </p:spPr>
        <p:txBody>
          <a:bodyPr wrap="none" lIns="0" tIns="0" rIns="0" bIns="0" rtlCol="0" anchor="t"/>
          <a:lstStyle/>
          <a:p>
            <a:pPr algn="l" indent="0" marL="0">
              <a:lnSpc>
                <a:spcPts val="1450"/>
              </a:lnSpc>
              <a:buNone/>
            </a:pPr>
            <a:endParaRPr lang="en-US" sz="900" dirty="0"/>
          </a:p>
        </p:txBody>
      </p:sp>
      <p:sp>
        <p:nvSpPr>
          <p:cNvPr id="5" name="Text 2"/>
          <p:cNvSpPr/>
          <p:nvPr/>
        </p:nvSpPr>
        <p:spPr>
          <a:xfrm>
            <a:off x="473273" y="2718435"/>
            <a:ext cx="2663190" cy="221813"/>
          </a:xfrm>
          <a:prstGeom prst="rect">
            <a:avLst/>
          </a:prstGeom>
          <a:noFill/>
          <a:ln/>
        </p:spPr>
        <p:txBody>
          <a:bodyPr wrap="none" lIns="0" tIns="0" rIns="0" bIns="0" rtlCol="0" anchor="t"/>
          <a:lstStyle/>
          <a:p>
            <a:pPr algn="l" indent="0" marL="0">
              <a:lnSpc>
                <a:spcPts val="1700"/>
              </a:lnSpc>
              <a:buNone/>
            </a:pPr>
            <a:r>
              <a:rPr lang="en-US" sz="1350" dirty="0">
                <a:solidFill>
                  <a:srgbClr val="DDDDDD"/>
                </a:solidFill>
                <a:latin typeface="Mona Sans Semi Bold" pitchFamily="34" charset="0"/>
                <a:ea typeface="Mona Sans Semi Bold" pitchFamily="34" charset="-122"/>
                <a:cs typeface="Mona Sans Semi Bold" pitchFamily="34" charset="-120"/>
              </a:rPr>
              <a:t>1.  Dışa Bağımlılığın Azaltılması </a:t>
            </a:r>
            <a:endParaRPr lang="en-US" sz="1350" dirty="0"/>
          </a:p>
        </p:txBody>
      </p:sp>
      <p:sp>
        <p:nvSpPr>
          <p:cNvPr id="6" name="Text 3"/>
          <p:cNvSpPr/>
          <p:nvPr/>
        </p:nvSpPr>
        <p:spPr>
          <a:xfrm>
            <a:off x="473273" y="3117652"/>
            <a:ext cx="13683853" cy="189309"/>
          </a:xfrm>
          <a:prstGeom prst="rect">
            <a:avLst/>
          </a:prstGeom>
          <a:noFill/>
          <a:ln/>
        </p:spPr>
        <p:txBody>
          <a:bodyPr wrap="none" lIns="0" tIns="0" rIns="0" bIns="0" rtlCol="0" anchor="t"/>
          <a:lstStyle/>
          <a:p>
            <a:pPr algn="l" indent="0" marL="0">
              <a:lnSpc>
                <a:spcPts val="1450"/>
              </a:lnSpc>
              <a:buNone/>
            </a:pPr>
            <a:r>
              <a:rPr lang="en-US" sz="900" dirty="0">
                <a:solidFill>
                  <a:srgbClr val="8F8F8F"/>
                </a:solidFill>
                <a:latin typeface="Funnel Sans" pitchFamily="34" charset="0"/>
                <a:ea typeface="Funnel Sans" pitchFamily="34" charset="-122"/>
                <a:cs typeface="Funnel Sans" pitchFamily="34" charset="-120"/>
              </a:rPr>
              <a:t>Yerli üretimle, kritik enerji elektroniği bileşenlerinde yurt dışına olan bağımlılık azaltılarak döviz çıkışı engellenecektir.</a:t>
            </a:r>
            <a:endParaRPr lang="en-US" sz="900" dirty="0"/>
          </a:p>
        </p:txBody>
      </p:sp>
      <p:sp>
        <p:nvSpPr>
          <p:cNvPr id="7" name="Text 4"/>
          <p:cNvSpPr/>
          <p:nvPr/>
        </p:nvSpPr>
        <p:spPr>
          <a:xfrm>
            <a:off x="473273" y="3484364"/>
            <a:ext cx="3202186" cy="221813"/>
          </a:xfrm>
          <a:prstGeom prst="rect">
            <a:avLst/>
          </a:prstGeom>
          <a:noFill/>
          <a:ln/>
        </p:spPr>
        <p:txBody>
          <a:bodyPr wrap="none" lIns="0" tIns="0" rIns="0" bIns="0" rtlCol="0" anchor="t"/>
          <a:lstStyle/>
          <a:p>
            <a:pPr algn="l" indent="0" marL="0">
              <a:lnSpc>
                <a:spcPts val="1700"/>
              </a:lnSpc>
              <a:buNone/>
            </a:pPr>
            <a:r>
              <a:rPr lang="en-US" sz="1350" dirty="0">
                <a:solidFill>
                  <a:srgbClr val="DDDDDD"/>
                </a:solidFill>
                <a:latin typeface="Mona Sans Semi Bold" pitchFamily="34" charset="0"/>
                <a:ea typeface="Mona Sans Semi Bold" pitchFamily="34" charset="-122"/>
                <a:cs typeface="Mona Sans Semi Bold" pitchFamily="34" charset="-120"/>
              </a:rPr>
              <a:t>2. Yerli Katma Değerli Ürün Geliştirme</a:t>
            </a:r>
            <a:endParaRPr lang="en-US" sz="1350" dirty="0"/>
          </a:p>
        </p:txBody>
      </p:sp>
      <p:sp>
        <p:nvSpPr>
          <p:cNvPr id="8" name="Text 5"/>
          <p:cNvSpPr/>
          <p:nvPr/>
        </p:nvSpPr>
        <p:spPr>
          <a:xfrm>
            <a:off x="473273" y="3883581"/>
            <a:ext cx="13683853" cy="189309"/>
          </a:xfrm>
          <a:prstGeom prst="rect">
            <a:avLst/>
          </a:prstGeom>
          <a:noFill/>
          <a:ln/>
        </p:spPr>
        <p:txBody>
          <a:bodyPr wrap="none" lIns="0" tIns="0" rIns="0" bIns="0" rtlCol="0" anchor="t"/>
          <a:lstStyle/>
          <a:p>
            <a:pPr algn="l" indent="0" marL="0">
              <a:lnSpc>
                <a:spcPts val="1450"/>
              </a:lnSpc>
              <a:buNone/>
            </a:pPr>
            <a:r>
              <a:rPr lang="en-US" sz="900" dirty="0">
                <a:solidFill>
                  <a:srgbClr val="8F8F8F"/>
                </a:solidFill>
                <a:latin typeface="Funnel Sans" pitchFamily="34" charset="0"/>
                <a:ea typeface="Funnel Sans" pitchFamily="34" charset="-122"/>
                <a:cs typeface="Funnel Sans" pitchFamily="34" charset="-120"/>
              </a:rPr>
              <a:t>Tasarımı, yazılımı ve üretimi yerli mühendisler tarafından yapılan bu ürün, yüksek teknoloji içeren katma değeri yüksek bir çıktı olacaktır.</a:t>
            </a:r>
            <a:endParaRPr lang="en-US" sz="900" dirty="0"/>
          </a:p>
        </p:txBody>
      </p:sp>
      <p:sp>
        <p:nvSpPr>
          <p:cNvPr id="9" name="Text 6"/>
          <p:cNvSpPr/>
          <p:nvPr/>
        </p:nvSpPr>
        <p:spPr>
          <a:xfrm>
            <a:off x="473273" y="4250293"/>
            <a:ext cx="3617833" cy="221813"/>
          </a:xfrm>
          <a:prstGeom prst="rect">
            <a:avLst/>
          </a:prstGeom>
          <a:noFill/>
          <a:ln/>
        </p:spPr>
        <p:txBody>
          <a:bodyPr wrap="none" lIns="0" tIns="0" rIns="0" bIns="0" rtlCol="0" anchor="t"/>
          <a:lstStyle/>
          <a:p>
            <a:pPr algn="l" indent="0" marL="0">
              <a:lnSpc>
                <a:spcPts val="1700"/>
              </a:lnSpc>
              <a:buNone/>
            </a:pPr>
            <a:r>
              <a:rPr lang="en-US" sz="1350" dirty="0">
                <a:solidFill>
                  <a:srgbClr val="DDDDDD"/>
                </a:solidFill>
                <a:latin typeface="Mona Sans Semi Bold" pitchFamily="34" charset="0"/>
                <a:ea typeface="Mona Sans Semi Bold" pitchFamily="34" charset="-122"/>
                <a:cs typeface="Mona Sans Semi Bold" pitchFamily="34" charset="-120"/>
              </a:rPr>
              <a:t>3. Enerji Verimliliği ve Güç Kalitesinde Artış</a:t>
            </a:r>
            <a:endParaRPr lang="en-US" sz="1350" dirty="0"/>
          </a:p>
        </p:txBody>
      </p:sp>
      <p:sp>
        <p:nvSpPr>
          <p:cNvPr id="10" name="Text 7"/>
          <p:cNvSpPr/>
          <p:nvPr/>
        </p:nvSpPr>
        <p:spPr>
          <a:xfrm>
            <a:off x="473273" y="4649510"/>
            <a:ext cx="13683853" cy="189309"/>
          </a:xfrm>
          <a:prstGeom prst="rect">
            <a:avLst/>
          </a:prstGeom>
          <a:noFill/>
          <a:ln/>
        </p:spPr>
        <p:txBody>
          <a:bodyPr wrap="none" lIns="0" tIns="0" rIns="0" bIns="0" rtlCol="0" anchor="t"/>
          <a:lstStyle/>
          <a:p>
            <a:pPr algn="l" indent="0" marL="0">
              <a:lnSpc>
                <a:spcPts val="1450"/>
              </a:lnSpc>
              <a:buNone/>
            </a:pPr>
            <a:r>
              <a:rPr lang="en-US" sz="900" dirty="0">
                <a:solidFill>
                  <a:srgbClr val="8F8F8F"/>
                </a:solidFill>
                <a:latin typeface="Funnel Sans" pitchFamily="34" charset="0"/>
                <a:ea typeface="Funnel Sans" pitchFamily="34" charset="-122"/>
                <a:cs typeface="Funnel Sans" pitchFamily="34" charset="-120"/>
              </a:rPr>
              <a:t>Gelişmiş koruma ve izleme fonksiyonları sayesinde kompanzasyon sistemlerinin kararlılığı artacak, enerji kalitesindeki kayıplar azalacaktır.</a:t>
            </a:r>
            <a:endParaRPr lang="en-US" sz="900" dirty="0"/>
          </a:p>
        </p:txBody>
      </p:sp>
      <p:sp>
        <p:nvSpPr>
          <p:cNvPr id="11" name="Text 8"/>
          <p:cNvSpPr/>
          <p:nvPr/>
        </p:nvSpPr>
        <p:spPr>
          <a:xfrm>
            <a:off x="473273" y="5016222"/>
            <a:ext cx="2965847" cy="221813"/>
          </a:xfrm>
          <a:prstGeom prst="rect">
            <a:avLst/>
          </a:prstGeom>
          <a:noFill/>
          <a:ln/>
        </p:spPr>
        <p:txBody>
          <a:bodyPr wrap="none" lIns="0" tIns="0" rIns="0" bIns="0" rtlCol="0" anchor="t"/>
          <a:lstStyle/>
          <a:p>
            <a:pPr algn="l" indent="0" marL="0">
              <a:lnSpc>
                <a:spcPts val="1700"/>
              </a:lnSpc>
              <a:buNone/>
            </a:pPr>
            <a:r>
              <a:rPr lang="en-US" sz="1350" dirty="0">
                <a:solidFill>
                  <a:srgbClr val="DDDDDD"/>
                </a:solidFill>
                <a:latin typeface="Mona Sans Semi Bold" pitchFamily="34" charset="0"/>
                <a:ea typeface="Mona Sans Semi Bold" pitchFamily="34" charset="-122"/>
                <a:cs typeface="Mona Sans Semi Bold" pitchFamily="34" charset="-120"/>
              </a:rPr>
              <a:t>4. Endüstri 4.0 Uyumlu Yerli Çözüm</a:t>
            </a:r>
            <a:endParaRPr lang="en-US" sz="1350" dirty="0"/>
          </a:p>
        </p:txBody>
      </p:sp>
      <p:sp>
        <p:nvSpPr>
          <p:cNvPr id="12" name="Text 9"/>
          <p:cNvSpPr/>
          <p:nvPr/>
        </p:nvSpPr>
        <p:spPr>
          <a:xfrm>
            <a:off x="473273" y="5415439"/>
            <a:ext cx="13683853" cy="189309"/>
          </a:xfrm>
          <a:prstGeom prst="rect">
            <a:avLst/>
          </a:prstGeom>
          <a:noFill/>
          <a:ln/>
        </p:spPr>
        <p:txBody>
          <a:bodyPr wrap="none" lIns="0" tIns="0" rIns="0" bIns="0" rtlCol="0" anchor="t"/>
          <a:lstStyle/>
          <a:p>
            <a:pPr algn="l" indent="0" marL="0">
              <a:lnSpc>
                <a:spcPts val="1450"/>
              </a:lnSpc>
              <a:buNone/>
            </a:pPr>
            <a:r>
              <a:rPr lang="en-US" sz="900" dirty="0">
                <a:solidFill>
                  <a:srgbClr val="8F8F8F"/>
                </a:solidFill>
                <a:latin typeface="Funnel Sans" pitchFamily="34" charset="0"/>
                <a:ea typeface="Funnel Sans" pitchFamily="34" charset="-122"/>
                <a:cs typeface="Funnel Sans" pitchFamily="34" charset="-120"/>
              </a:rPr>
              <a:t>IoT ve SCADA entegrasyonu ile dijital dönüşüme katkı sağlayacak yerli ve akıllı bir ürün altyapısı sağlanacaktır.</a:t>
            </a:r>
            <a:endParaRPr lang="en-US" sz="900" dirty="0"/>
          </a:p>
        </p:txBody>
      </p:sp>
      <p:sp>
        <p:nvSpPr>
          <p:cNvPr id="13" name="Text 10"/>
          <p:cNvSpPr/>
          <p:nvPr/>
        </p:nvSpPr>
        <p:spPr>
          <a:xfrm>
            <a:off x="473273" y="5782151"/>
            <a:ext cx="3954780" cy="221813"/>
          </a:xfrm>
          <a:prstGeom prst="rect">
            <a:avLst/>
          </a:prstGeom>
          <a:noFill/>
          <a:ln/>
        </p:spPr>
        <p:txBody>
          <a:bodyPr wrap="none" lIns="0" tIns="0" rIns="0" bIns="0" rtlCol="0" anchor="t"/>
          <a:lstStyle/>
          <a:p>
            <a:pPr algn="l" indent="0" marL="0">
              <a:lnSpc>
                <a:spcPts val="1700"/>
              </a:lnSpc>
              <a:buNone/>
            </a:pPr>
            <a:r>
              <a:rPr lang="en-US" sz="1350" dirty="0">
                <a:solidFill>
                  <a:srgbClr val="DDDDDD"/>
                </a:solidFill>
                <a:latin typeface="Mona Sans Semi Bold" pitchFamily="34" charset="0"/>
                <a:ea typeface="Mona Sans Semi Bold" pitchFamily="34" charset="-122"/>
                <a:cs typeface="Mona Sans Semi Bold" pitchFamily="34" charset="-120"/>
              </a:rPr>
              <a:t>5. KOBİ ve Sanayi Tesislerinde Yaygın Kullanım</a:t>
            </a:r>
            <a:endParaRPr lang="en-US" sz="1350" dirty="0"/>
          </a:p>
        </p:txBody>
      </p:sp>
      <p:sp>
        <p:nvSpPr>
          <p:cNvPr id="14" name="Text 11"/>
          <p:cNvSpPr/>
          <p:nvPr/>
        </p:nvSpPr>
        <p:spPr>
          <a:xfrm>
            <a:off x="473273" y="6181368"/>
            <a:ext cx="13683853" cy="189309"/>
          </a:xfrm>
          <a:prstGeom prst="rect">
            <a:avLst/>
          </a:prstGeom>
          <a:noFill/>
          <a:ln/>
        </p:spPr>
        <p:txBody>
          <a:bodyPr wrap="none" lIns="0" tIns="0" rIns="0" bIns="0" rtlCol="0" anchor="t"/>
          <a:lstStyle/>
          <a:p>
            <a:pPr algn="l" indent="0" marL="0">
              <a:lnSpc>
                <a:spcPts val="1450"/>
              </a:lnSpc>
              <a:buNone/>
            </a:pPr>
            <a:r>
              <a:rPr lang="en-US" sz="900" dirty="0">
                <a:solidFill>
                  <a:srgbClr val="8F8F8F"/>
                </a:solidFill>
                <a:latin typeface="Funnel Sans" pitchFamily="34" charset="0"/>
                <a:ea typeface="Funnel Sans" pitchFamily="34" charset="-122"/>
                <a:cs typeface="Funnel Sans" pitchFamily="34" charset="-120"/>
              </a:rPr>
              <a:t>Kompanzasyon panosu üreticileri, enerji yönetimi sağlayıcıları ve OSB’lerde yaygın şekilde kullanılabilecek, sanayide verimliliği artıracaktır.</a:t>
            </a:r>
            <a:endParaRPr lang="en-US" sz="900" dirty="0"/>
          </a:p>
        </p:txBody>
      </p:sp>
      <p:sp>
        <p:nvSpPr>
          <p:cNvPr id="15" name="Text 12"/>
          <p:cNvSpPr/>
          <p:nvPr/>
        </p:nvSpPr>
        <p:spPr>
          <a:xfrm>
            <a:off x="473273" y="6548080"/>
            <a:ext cx="3379232" cy="221813"/>
          </a:xfrm>
          <a:prstGeom prst="rect">
            <a:avLst/>
          </a:prstGeom>
          <a:noFill/>
          <a:ln/>
        </p:spPr>
        <p:txBody>
          <a:bodyPr wrap="none" lIns="0" tIns="0" rIns="0" bIns="0" rtlCol="0" anchor="t"/>
          <a:lstStyle/>
          <a:p>
            <a:pPr algn="l" indent="0" marL="0">
              <a:lnSpc>
                <a:spcPts val="1700"/>
              </a:lnSpc>
              <a:buNone/>
            </a:pPr>
            <a:r>
              <a:rPr lang="en-US" sz="1350" dirty="0">
                <a:solidFill>
                  <a:srgbClr val="DDDDDD"/>
                </a:solidFill>
                <a:latin typeface="Mona Sans Semi Bold" pitchFamily="34" charset="0"/>
                <a:ea typeface="Mona Sans Semi Bold" pitchFamily="34" charset="-122"/>
                <a:cs typeface="Mona Sans Semi Bold" pitchFamily="34" charset="-120"/>
              </a:rPr>
              <a:t>6. Teknoloji Transferi ve İstihdama Katkı</a:t>
            </a:r>
            <a:endParaRPr lang="en-US" sz="1350" dirty="0"/>
          </a:p>
        </p:txBody>
      </p:sp>
      <p:sp>
        <p:nvSpPr>
          <p:cNvPr id="16" name="Text 13"/>
          <p:cNvSpPr/>
          <p:nvPr/>
        </p:nvSpPr>
        <p:spPr>
          <a:xfrm>
            <a:off x="473273" y="6947297"/>
            <a:ext cx="13683853" cy="189309"/>
          </a:xfrm>
          <a:prstGeom prst="rect">
            <a:avLst/>
          </a:prstGeom>
          <a:noFill/>
          <a:ln/>
        </p:spPr>
        <p:txBody>
          <a:bodyPr wrap="none" lIns="0" tIns="0" rIns="0" bIns="0" rtlCol="0" anchor="t"/>
          <a:lstStyle/>
          <a:p>
            <a:pPr algn="l" indent="0" marL="0">
              <a:lnSpc>
                <a:spcPts val="1450"/>
              </a:lnSpc>
              <a:buNone/>
            </a:pPr>
            <a:r>
              <a:rPr lang="en-US" sz="900" dirty="0">
                <a:solidFill>
                  <a:srgbClr val="8F8F8F"/>
                </a:solidFill>
                <a:latin typeface="Funnel Sans" pitchFamily="34" charset="0"/>
                <a:ea typeface="Funnel Sans" pitchFamily="34" charset="-122"/>
                <a:cs typeface="Funnel Sans" pitchFamily="34" charset="-120"/>
              </a:rPr>
              <a:t>Ürünün ticarileşmesiyle birlikte elektronik üretim, test ve yazılım geliştirme alanlarında yeni istihdam olanakları oluşacaktır.</a:t>
            </a:r>
            <a:endParaRPr lang="en-US" sz="900" dirty="0"/>
          </a:p>
        </p:txBody>
      </p:sp>
      <p:sp>
        <p:nvSpPr>
          <p:cNvPr id="17" name="Text 14"/>
          <p:cNvSpPr/>
          <p:nvPr/>
        </p:nvSpPr>
        <p:spPr>
          <a:xfrm>
            <a:off x="473273" y="7314009"/>
            <a:ext cx="3885367" cy="221813"/>
          </a:xfrm>
          <a:prstGeom prst="rect">
            <a:avLst/>
          </a:prstGeom>
          <a:noFill/>
          <a:ln/>
        </p:spPr>
        <p:txBody>
          <a:bodyPr wrap="none" lIns="0" tIns="0" rIns="0" bIns="0" rtlCol="0" anchor="t"/>
          <a:lstStyle/>
          <a:p>
            <a:pPr algn="l" indent="0" marL="0">
              <a:lnSpc>
                <a:spcPts val="1700"/>
              </a:lnSpc>
              <a:buNone/>
            </a:pPr>
            <a:r>
              <a:rPr lang="en-US" sz="1350" dirty="0">
                <a:solidFill>
                  <a:srgbClr val="DDDDDD"/>
                </a:solidFill>
                <a:latin typeface="Mona Sans Semi Bold" pitchFamily="34" charset="0"/>
                <a:ea typeface="Mona Sans Semi Bold" pitchFamily="34" charset="-122"/>
                <a:cs typeface="Mona Sans Semi Bold" pitchFamily="34" charset="-120"/>
              </a:rPr>
              <a:t>7. Kamu ve Kritik Altyapılarda Uygulanabilirlik</a:t>
            </a:r>
            <a:endParaRPr lang="en-US" sz="1350" dirty="0"/>
          </a:p>
        </p:txBody>
      </p:sp>
      <p:sp>
        <p:nvSpPr>
          <p:cNvPr id="18" name="Text 15"/>
          <p:cNvSpPr/>
          <p:nvPr/>
        </p:nvSpPr>
        <p:spPr>
          <a:xfrm>
            <a:off x="473273" y="7713226"/>
            <a:ext cx="13683853" cy="189309"/>
          </a:xfrm>
          <a:prstGeom prst="rect">
            <a:avLst/>
          </a:prstGeom>
          <a:noFill/>
          <a:ln/>
        </p:spPr>
        <p:txBody>
          <a:bodyPr wrap="none" lIns="0" tIns="0" rIns="0" bIns="0" rtlCol="0" anchor="t"/>
          <a:lstStyle/>
          <a:p>
            <a:pPr algn="l" indent="0" marL="0">
              <a:lnSpc>
                <a:spcPts val="1450"/>
              </a:lnSpc>
              <a:buNone/>
            </a:pPr>
            <a:r>
              <a:rPr lang="en-US" sz="900" dirty="0">
                <a:solidFill>
                  <a:srgbClr val="8F8F8F"/>
                </a:solidFill>
                <a:latin typeface="Funnel Sans" pitchFamily="34" charset="0"/>
                <a:ea typeface="Funnel Sans" pitchFamily="34" charset="-122"/>
                <a:cs typeface="Funnel Sans" pitchFamily="34" charset="-120"/>
              </a:rPr>
              <a:t>Enerji yönetiminin önemli olduğu kamu kurumları, OSB'ler ve savunma sanayi gibi alanlarda güvenilir ve yerli bir çözüm sunulabilecektir.</a:t>
            </a:r>
            <a:endParaRPr lang="en-US" sz="9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spTree>
      <p:nvGrpSpPr>
        <p:cNvPr id="1" name=""/>
        <p:cNvGrpSpPr/>
        <p:nvPr/>
      </p:nvGrpSpPr>
      <p:grpSpPr>
        <a:xfrm>
          <a:off x="0" y="0"/>
          <a:ext cx="0" cy="0"/>
          <a:chOff x="0" y="0"/>
          <a:chExt cx="0" cy="0"/>
        </a:xfrm>
      </p:grpSpPr>
      <p:sp>
        <p:nvSpPr>
          <p:cNvPr id="2" name="Text 0"/>
          <p:cNvSpPr/>
          <p:nvPr/>
        </p:nvSpPr>
        <p:spPr>
          <a:xfrm>
            <a:off x="793790" y="1012627"/>
            <a:ext cx="4961811" cy="620078"/>
          </a:xfrm>
          <a:prstGeom prst="rect">
            <a:avLst/>
          </a:prstGeom>
          <a:noFill/>
          <a:ln/>
        </p:spPr>
        <p:txBody>
          <a:bodyPr wrap="none" lIns="0" tIns="0" rIns="0" bIns="0" rtlCol="0" anchor="t"/>
          <a:lstStyle/>
          <a:p>
            <a:pPr algn="l" indent="0" marL="0">
              <a:lnSpc>
                <a:spcPts val="4850"/>
              </a:lnSpc>
              <a:buNone/>
            </a:pPr>
            <a:r>
              <a:rPr lang="en-US" sz="3900" dirty="0">
                <a:solidFill>
                  <a:srgbClr val="DDDDDD"/>
                </a:solidFill>
                <a:latin typeface="Mona Sans Semi Bold" pitchFamily="34" charset="0"/>
                <a:ea typeface="Mona Sans Semi Bold" pitchFamily="34" charset="-122"/>
                <a:cs typeface="Mona Sans Semi Bold" pitchFamily="34" charset="-120"/>
              </a:rPr>
              <a:t>Bütçe Gerekçesi</a:t>
            </a:r>
            <a:endParaRPr lang="en-US" sz="3900" dirty="0"/>
          </a:p>
        </p:txBody>
      </p:sp>
      <p:sp>
        <p:nvSpPr>
          <p:cNvPr id="3" name="Text 1"/>
          <p:cNvSpPr/>
          <p:nvPr/>
        </p:nvSpPr>
        <p:spPr>
          <a:xfrm>
            <a:off x="793790" y="2029539"/>
            <a:ext cx="13042821" cy="635079"/>
          </a:xfrm>
          <a:prstGeom prst="rect">
            <a:avLst/>
          </a:prstGeom>
          <a:noFill/>
          <a:ln/>
        </p:spPr>
        <p:txBody>
          <a:bodyPr wrap="squar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Talep edilen bütçe, geliştirilmesi planlanan ürünün yüksek teknolojili, çok katmanlı donanım yapısı ve yazılım bileşenleri dikkate alınarak hazırlanmıştır.</a:t>
            </a:r>
            <a:endParaRPr lang="en-US" sz="1550" dirty="0"/>
          </a:p>
        </p:txBody>
      </p:sp>
      <p:sp>
        <p:nvSpPr>
          <p:cNvPr id="4" name="Shape 2"/>
          <p:cNvSpPr/>
          <p:nvPr/>
        </p:nvSpPr>
        <p:spPr>
          <a:xfrm>
            <a:off x="793790" y="2887861"/>
            <a:ext cx="13042821" cy="4329113"/>
          </a:xfrm>
          <a:prstGeom prst="roundRect">
            <a:avLst>
              <a:gd name="adj" fmla="val 1926"/>
            </a:avLst>
          </a:prstGeom>
          <a:noFill/>
          <a:ln w="7620">
            <a:solidFill>
              <a:srgbClr val="FFFFFF">
                <a:alpha val="24000"/>
              </a:srgbClr>
            </a:solidFill>
            <a:prstDash val="solid"/>
          </a:ln>
        </p:spPr>
      </p:sp>
      <p:sp>
        <p:nvSpPr>
          <p:cNvPr id="5" name="Shape 3"/>
          <p:cNvSpPr/>
          <p:nvPr/>
        </p:nvSpPr>
        <p:spPr>
          <a:xfrm>
            <a:off x="801410" y="2895481"/>
            <a:ext cx="13027581" cy="570905"/>
          </a:xfrm>
          <a:prstGeom prst="rect">
            <a:avLst/>
          </a:prstGeom>
          <a:solidFill>
            <a:srgbClr val="FFFFFF">
              <a:alpha val="4000"/>
            </a:srgbClr>
          </a:solidFill>
          <a:ln/>
        </p:spPr>
      </p:sp>
      <p:sp>
        <p:nvSpPr>
          <p:cNvPr id="6" name="Text 4"/>
          <p:cNvSpPr/>
          <p:nvPr/>
        </p:nvSpPr>
        <p:spPr>
          <a:xfrm>
            <a:off x="1000006" y="3022163"/>
            <a:ext cx="902137" cy="317540"/>
          </a:xfrm>
          <a:prstGeom prst="rect">
            <a:avLst/>
          </a:prstGeom>
          <a:noFill/>
          <a:ln/>
        </p:spPr>
        <p:txBody>
          <a:bodyPr wrap="none" lIns="0" tIns="0" rIns="0" bIns="0" rtlCol="0" anchor="t"/>
          <a:lstStyle/>
          <a:p>
            <a:pPr algn="l" indent="0" marL="0">
              <a:lnSpc>
                <a:spcPts val="2500"/>
              </a:lnSpc>
              <a:buNone/>
            </a:pPr>
            <a:r>
              <a:rPr lang="en-US" sz="1550" b="1" dirty="0">
                <a:solidFill>
                  <a:srgbClr val="8F8F8F"/>
                </a:solidFill>
                <a:latin typeface="Funnel Sans" pitchFamily="34" charset="0"/>
                <a:ea typeface="Funnel Sans" pitchFamily="34" charset="-122"/>
                <a:cs typeface="Funnel Sans" pitchFamily="34" charset="-120"/>
              </a:rPr>
              <a:t>No</a:t>
            </a:r>
            <a:endParaRPr lang="en-US" sz="1550" dirty="0"/>
          </a:p>
        </p:txBody>
      </p:sp>
      <p:sp>
        <p:nvSpPr>
          <p:cNvPr id="7" name="Text 5"/>
          <p:cNvSpPr/>
          <p:nvPr/>
        </p:nvSpPr>
        <p:spPr>
          <a:xfrm>
            <a:off x="2306479" y="3022163"/>
            <a:ext cx="3364468" cy="317540"/>
          </a:xfrm>
          <a:prstGeom prst="rect">
            <a:avLst/>
          </a:prstGeom>
          <a:noFill/>
          <a:ln/>
        </p:spPr>
        <p:txBody>
          <a:bodyPr wrap="none" lIns="0" tIns="0" rIns="0" bIns="0" rtlCol="0" anchor="t"/>
          <a:lstStyle/>
          <a:p>
            <a:pPr algn="l" indent="0" marL="0">
              <a:lnSpc>
                <a:spcPts val="2500"/>
              </a:lnSpc>
              <a:buNone/>
            </a:pPr>
            <a:r>
              <a:rPr lang="en-US" sz="1550" b="1" dirty="0">
                <a:solidFill>
                  <a:srgbClr val="8F8F8F"/>
                </a:solidFill>
                <a:latin typeface="Funnel Sans" pitchFamily="34" charset="0"/>
                <a:ea typeface="Funnel Sans" pitchFamily="34" charset="-122"/>
                <a:cs typeface="Funnel Sans" pitchFamily="34" charset="-120"/>
              </a:rPr>
              <a:t>Gider Kalemi</a:t>
            </a:r>
            <a:endParaRPr lang="en-US" sz="1550" dirty="0"/>
          </a:p>
        </p:txBody>
      </p:sp>
      <p:sp>
        <p:nvSpPr>
          <p:cNvPr id="8" name="Text 6"/>
          <p:cNvSpPr/>
          <p:nvPr/>
        </p:nvSpPr>
        <p:spPr>
          <a:xfrm>
            <a:off x="6075283" y="3022163"/>
            <a:ext cx="7555349" cy="317540"/>
          </a:xfrm>
          <a:prstGeom prst="rect">
            <a:avLst/>
          </a:prstGeom>
          <a:noFill/>
          <a:ln/>
        </p:spPr>
        <p:txBody>
          <a:bodyPr wrap="none" lIns="0" tIns="0" rIns="0" bIns="0" rtlCol="0" anchor="t"/>
          <a:lstStyle/>
          <a:p>
            <a:pPr algn="l" indent="0" marL="0">
              <a:lnSpc>
                <a:spcPts val="2500"/>
              </a:lnSpc>
              <a:buNone/>
            </a:pPr>
            <a:r>
              <a:rPr lang="en-US" sz="1550" b="1" dirty="0">
                <a:solidFill>
                  <a:srgbClr val="8F8F8F"/>
                </a:solidFill>
                <a:latin typeface="Funnel Sans" pitchFamily="34" charset="0"/>
                <a:ea typeface="Funnel Sans" pitchFamily="34" charset="-122"/>
                <a:cs typeface="Funnel Sans" pitchFamily="34" charset="-120"/>
              </a:rPr>
              <a:t>Açıklama</a:t>
            </a:r>
            <a:endParaRPr lang="en-US" sz="1550" dirty="0"/>
          </a:p>
        </p:txBody>
      </p:sp>
      <p:sp>
        <p:nvSpPr>
          <p:cNvPr id="9" name="Shape 7"/>
          <p:cNvSpPr/>
          <p:nvPr/>
        </p:nvSpPr>
        <p:spPr>
          <a:xfrm>
            <a:off x="801410" y="3466386"/>
            <a:ext cx="13027581" cy="570905"/>
          </a:xfrm>
          <a:prstGeom prst="rect">
            <a:avLst/>
          </a:prstGeom>
          <a:solidFill>
            <a:srgbClr val="000000">
              <a:alpha val="4000"/>
            </a:srgbClr>
          </a:solidFill>
          <a:ln/>
        </p:spPr>
      </p:sp>
      <p:sp>
        <p:nvSpPr>
          <p:cNvPr id="10" name="Text 8"/>
          <p:cNvSpPr/>
          <p:nvPr/>
        </p:nvSpPr>
        <p:spPr>
          <a:xfrm>
            <a:off x="1000006" y="3593068"/>
            <a:ext cx="902137"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1</a:t>
            </a:r>
            <a:endParaRPr lang="en-US" sz="1550" dirty="0"/>
          </a:p>
        </p:txBody>
      </p:sp>
      <p:sp>
        <p:nvSpPr>
          <p:cNvPr id="11" name="Text 9"/>
          <p:cNvSpPr/>
          <p:nvPr/>
        </p:nvSpPr>
        <p:spPr>
          <a:xfrm>
            <a:off x="2306479" y="3593068"/>
            <a:ext cx="3364468"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Donanım Tasarımı ve Prototipleme</a:t>
            </a:r>
            <a:endParaRPr lang="en-US" sz="1550" dirty="0"/>
          </a:p>
        </p:txBody>
      </p:sp>
      <p:sp>
        <p:nvSpPr>
          <p:cNvPr id="12" name="Text 10"/>
          <p:cNvSpPr/>
          <p:nvPr/>
        </p:nvSpPr>
        <p:spPr>
          <a:xfrm>
            <a:off x="6075283" y="3593068"/>
            <a:ext cx="7555349"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Kart tasarımı, PCB üretimi ve donanım montajı giderleri</a:t>
            </a:r>
            <a:endParaRPr lang="en-US" sz="1550" dirty="0"/>
          </a:p>
        </p:txBody>
      </p:sp>
      <p:sp>
        <p:nvSpPr>
          <p:cNvPr id="13" name="Shape 11"/>
          <p:cNvSpPr/>
          <p:nvPr/>
        </p:nvSpPr>
        <p:spPr>
          <a:xfrm>
            <a:off x="801410" y="4037290"/>
            <a:ext cx="13027581" cy="888444"/>
          </a:xfrm>
          <a:prstGeom prst="rect">
            <a:avLst/>
          </a:prstGeom>
          <a:solidFill>
            <a:srgbClr val="FFFFFF">
              <a:alpha val="4000"/>
            </a:srgbClr>
          </a:solidFill>
          <a:ln/>
        </p:spPr>
      </p:sp>
      <p:sp>
        <p:nvSpPr>
          <p:cNvPr id="14" name="Text 12"/>
          <p:cNvSpPr/>
          <p:nvPr/>
        </p:nvSpPr>
        <p:spPr>
          <a:xfrm>
            <a:off x="1000006" y="4163973"/>
            <a:ext cx="902137"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2</a:t>
            </a:r>
            <a:endParaRPr lang="en-US" sz="1550" dirty="0"/>
          </a:p>
        </p:txBody>
      </p:sp>
      <p:sp>
        <p:nvSpPr>
          <p:cNvPr id="15" name="Text 13"/>
          <p:cNvSpPr/>
          <p:nvPr/>
        </p:nvSpPr>
        <p:spPr>
          <a:xfrm>
            <a:off x="2306479" y="4163973"/>
            <a:ext cx="3364468"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Firmware ve Yazılım Geliştirme</a:t>
            </a:r>
            <a:endParaRPr lang="en-US" sz="1550" dirty="0"/>
          </a:p>
        </p:txBody>
      </p:sp>
      <p:sp>
        <p:nvSpPr>
          <p:cNvPr id="16" name="Text 14"/>
          <p:cNvSpPr/>
          <p:nvPr/>
        </p:nvSpPr>
        <p:spPr>
          <a:xfrm>
            <a:off x="6075283" y="4163973"/>
            <a:ext cx="7555349" cy="635079"/>
          </a:xfrm>
          <a:prstGeom prst="rect">
            <a:avLst/>
          </a:prstGeom>
          <a:noFill/>
          <a:ln/>
        </p:spPr>
        <p:txBody>
          <a:bodyPr wrap="squar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Koruma algoritmaları ve haberleşme protokolleri için yazılım geliştirme için mühendislik ihtiyacı.</a:t>
            </a:r>
            <a:endParaRPr lang="en-US" sz="1550" dirty="0"/>
          </a:p>
        </p:txBody>
      </p:sp>
      <p:sp>
        <p:nvSpPr>
          <p:cNvPr id="17" name="Shape 15"/>
          <p:cNvSpPr/>
          <p:nvPr/>
        </p:nvSpPr>
        <p:spPr>
          <a:xfrm>
            <a:off x="801410" y="4925735"/>
            <a:ext cx="13027581" cy="570905"/>
          </a:xfrm>
          <a:prstGeom prst="rect">
            <a:avLst/>
          </a:prstGeom>
          <a:solidFill>
            <a:srgbClr val="000000">
              <a:alpha val="4000"/>
            </a:srgbClr>
          </a:solidFill>
          <a:ln/>
        </p:spPr>
      </p:sp>
      <p:sp>
        <p:nvSpPr>
          <p:cNvPr id="18" name="Text 16"/>
          <p:cNvSpPr/>
          <p:nvPr/>
        </p:nvSpPr>
        <p:spPr>
          <a:xfrm>
            <a:off x="1000006" y="5052417"/>
            <a:ext cx="902137"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3</a:t>
            </a:r>
            <a:endParaRPr lang="en-US" sz="1550" dirty="0"/>
          </a:p>
        </p:txBody>
      </p:sp>
      <p:sp>
        <p:nvSpPr>
          <p:cNvPr id="19" name="Text 17"/>
          <p:cNvSpPr/>
          <p:nvPr/>
        </p:nvSpPr>
        <p:spPr>
          <a:xfrm>
            <a:off x="2306479" y="5052417"/>
            <a:ext cx="3364468"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Test ve Validasyon</a:t>
            </a:r>
            <a:endParaRPr lang="en-US" sz="1550" dirty="0"/>
          </a:p>
        </p:txBody>
      </p:sp>
      <p:sp>
        <p:nvSpPr>
          <p:cNvPr id="20" name="Text 18"/>
          <p:cNvSpPr/>
          <p:nvPr/>
        </p:nvSpPr>
        <p:spPr>
          <a:xfrm>
            <a:off x="6075283" y="5052417"/>
            <a:ext cx="7555349"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Laboratuvar ve saha testleri için ekipman ve geçici kurulum maliyetleri</a:t>
            </a:r>
            <a:endParaRPr lang="en-US" sz="1550" dirty="0"/>
          </a:p>
        </p:txBody>
      </p:sp>
      <p:sp>
        <p:nvSpPr>
          <p:cNvPr id="21" name="Shape 19"/>
          <p:cNvSpPr/>
          <p:nvPr/>
        </p:nvSpPr>
        <p:spPr>
          <a:xfrm>
            <a:off x="801410" y="5496639"/>
            <a:ext cx="13027581" cy="570905"/>
          </a:xfrm>
          <a:prstGeom prst="rect">
            <a:avLst/>
          </a:prstGeom>
          <a:solidFill>
            <a:srgbClr val="FFFFFF">
              <a:alpha val="4000"/>
            </a:srgbClr>
          </a:solidFill>
          <a:ln/>
        </p:spPr>
      </p:sp>
      <p:sp>
        <p:nvSpPr>
          <p:cNvPr id="22" name="Text 20"/>
          <p:cNvSpPr/>
          <p:nvPr/>
        </p:nvSpPr>
        <p:spPr>
          <a:xfrm>
            <a:off x="1000006" y="5623322"/>
            <a:ext cx="902137"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4</a:t>
            </a:r>
            <a:endParaRPr lang="en-US" sz="1550" dirty="0"/>
          </a:p>
        </p:txBody>
      </p:sp>
      <p:sp>
        <p:nvSpPr>
          <p:cNvPr id="23" name="Text 21"/>
          <p:cNvSpPr/>
          <p:nvPr/>
        </p:nvSpPr>
        <p:spPr>
          <a:xfrm>
            <a:off x="2306479" y="5623322"/>
            <a:ext cx="3364468"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Haberleşme ve IoT Entegrasyonu</a:t>
            </a:r>
            <a:endParaRPr lang="en-US" sz="1550" dirty="0"/>
          </a:p>
        </p:txBody>
      </p:sp>
      <p:sp>
        <p:nvSpPr>
          <p:cNvPr id="24" name="Text 22"/>
          <p:cNvSpPr/>
          <p:nvPr/>
        </p:nvSpPr>
        <p:spPr>
          <a:xfrm>
            <a:off x="6075283" y="5623322"/>
            <a:ext cx="7555349"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CANBus, mobil uygulama ve uzaktan izleme altyapısı için donanım ve yazılım desteği.</a:t>
            </a:r>
            <a:endParaRPr lang="en-US" sz="1550" dirty="0"/>
          </a:p>
        </p:txBody>
      </p:sp>
      <p:sp>
        <p:nvSpPr>
          <p:cNvPr id="25" name="Shape 23"/>
          <p:cNvSpPr/>
          <p:nvPr/>
        </p:nvSpPr>
        <p:spPr>
          <a:xfrm>
            <a:off x="801410" y="6067544"/>
            <a:ext cx="13027581" cy="570905"/>
          </a:xfrm>
          <a:prstGeom prst="rect">
            <a:avLst/>
          </a:prstGeom>
          <a:solidFill>
            <a:srgbClr val="000000">
              <a:alpha val="4000"/>
            </a:srgbClr>
          </a:solidFill>
          <a:ln/>
        </p:spPr>
      </p:sp>
      <p:sp>
        <p:nvSpPr>
          <p:cNvPr id="26" name="Text 24"/>
          <p:cNvSpPr/>
          <p:nvPr/>
        </p:nvSpPr>
        <p:spPr>
          <a:xfrm>
            <a:off x="1000006" y="6194227"/>
            <a:ext cx="902137"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5</a:t>
            </a:r>
            <a:endParaRPr lang="en-US" sz="1550" dirty="0"/>
          </a:p>
        </p:txBody>
      </p:sp>
      <p:sp>
        <p:nvSpPr>
          <p:cNvPr id="27" name="Text 25"/>
          <p:cNvSpPr/>
          <p:nvPr/>
        </p:nvSpPr>
        <p:spPr>
          <a:xfrm>
            <a:off x="2306479" y="6194227"/>
            <a:ext cx="3364468"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Endüstriyel Kalite ve Dayanıklılık</a:t>
            </a:r>
            <a:endParaRPr lang="en-US" sz="1550" dirty="0"/>
          </a:p>
        </p:txBody>
      </p:sp>
      <p:sp>
        <p:nvSpPr>
          <p:cNvPr id="28" name="Text 26"/>
          <p:cNvSpPr/>
          <p:nvPr/>
        </p:nvSpPr>
        <p:spPr>
          <a:xfrm>
            <a:off x="6075283" y="6194227"/>
            <a:ext cx="7555349"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Yüksek kalite bileşenler ve güvenilir sahada kullanım için yapısal malzeme Ku</a:t>
            </a:r>
            <a:endParaRPr lang="en-US" sz="1550" dirty="0"/>
          </a:p>
        </p:txBody>
      </p:sp>
      <p:sp>
        <p:nvSpPr>
          <p:cNvPr id="29" name="Shape 27"/>
          <p:cNvSpPr/>
          <p:nvPr/>
        </p:nvSpPr>
        <p:spPr>
          <a:xfrm>
            <a:off x="801410" y="6638449"/>
            <a:ext cx="13027581" cy="570905"/>
          </a:xfrm>
          <a:prstGeom prst="rect">
            <a:avLst/>
          </a:prstGeom>
          <a:solidFill>
            <a:srgbClr val="FFFFFF">
              <a:alpha val="4000"/>
            </a:srgbClr>
          </a:solidFill>
          <a:ln/>
        </p:spPr>
      </p:sp>
      <p:sp>
        <p:nvSpPr>
          <p:cNvPr id="30" name="Text 28"/>
          <p:cNvSpPr/>
          <p:nvPr/>
        </p:nvSpPr>
        <p:spPr>
          <a:xfrm>
            <a:off x="1000006" y="6765131"/>
            <a:ext cx="902137"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6</a:t>
            </a:r>
            <a:endParaRPr lang="en-US" sz="1550" dirty="0"/>
          </a:p>
        </p:txBody>
      </p:sp>
      <p:sp>
        <p:nvSpPr>
          <p:cNvPr id="31" name="Text 29"/>
          <p:cNvSpPr/>
          <p:nvPr/>
        </p:nvSpPr>
        <p:spPr>
          <a:xfrm>
            <a:off x="2306479" y="6765131"/>
            <a:ext cx="3364468"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Çoklu Prototip ve Geliştirme Döngüsü</a:t>
            </a:r>
            <a:endParaRPr lang="en-US" sz="1550" dirty="0"/>
          </a:p>
        </p:txBody>
      </p:sp>
      <p:sp>
        <p:nvSpPr>
          <p:cNvPr id="32" name="Text 30"/>
          <p:cNvSpPr/>
          <p:nvPr/>
        </p:nvSpPr>
        <p:spPr>
          <a:xfrm>
            <a:off x="6075283" y="6765131"/>
            <a:ext cx="7555349"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İteratif geliştirme sürecinde oluşacak revizyon ve tekrar üretim giderleri</a:t>
            </a:r>
            <a:endParaRPr lang="en-US" sz="155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ext 0"/>
          <p:cNvSpPr/>
          <p:nvPr/>
        </p:nvSpPr>
        <p:spPr>
          <a:xfrm>
            <a:off x="793790" y="2477572"/>
            <a:ext cx="8261628" cy="620078"/>
          </a:xfrm>
          <a:prstGeom prst="rect">
            <a:avLst/>
          </a:prstGeom>
          <a:noFill/>
          <a:ln/>
        </p:spPr>
        <p:txBody>
          <a:bodyPr wrap="none" lIns="0" tIns="0" rIns="0" bIns="0" rtlCol="0" anchor="t"/>
          <a:lstStyle/>
          <a:p>
            <a:pPr algn="l" indent="0" marL="0">
              <a:lnSpc>
                <a:spcPts val="4850"/>
              </a:lnSpc>
              <a:buNone/>
            </a:pPr>
            <a:r>
              <a:rPr lang="en-US" sz="3900" b="1" dirty="0">
                <a:solidFill>
                  <a:srgbClr val="DDDDDD"/>
                </a:solidFill>
                <a:latin typeface="Mona Sans Semi Bold" pitchFamily="34" charset="0"/>
                <a:ea typeface="Mona Sans Semi Bold" pitchFamily="34" charset="-122"/>
                <a:cs typeface="Mona Sans Semi Bold" pitchFamily="34" charset="-120"/>
              </a:rPr>
              <a:t>Elektrolojik Enerji Teknolojileri Ltd.</a:t>
            </a:r>
            <a:endParaRPr lang="en-US" sz="3900" dirty="0"/>
          </a:p>
        </p:txBody>
      </p:sp>
      <p:sp>
        <p:nvSpPr>
          <p:cNvPr id="3" name="Text 1"/>
          <p:cNvSpPr/>
          <p:nvPr/>
        </p:nvSpPr>
        <p:spPr>
          <a:xfrm>
            <a:off x="793790" y="3494484"/>
            <a:ext cx="13042821"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Kuruluş Tarihi: 27.10.2005</a:t>
            </a:r>
            <a:endParaRPr lang="en-US" sz="1550" dirty="0"/>
          </a:p>
        </p:txBody>
      </p:sp>
      <p:sp>
        <p:nvSpPr>
          <p:cNvPr id="4" name="Text 2"/>
          <p:cNvSpPr/>
          <p:nvPr/>
        </p:nvSpPr>
        <p:spPr>
          <a:xfrm>
            <a:off x="793790" y="4035266"/>
            <a:ext cx="13042821" cy="635079"/>
          </a:xfrm>
          <a:prstGeom prst="rect">
            <a:avLst/>
          </a:prstGeom>
          <a:noFill/>
          <a:ln/>
        </p:spPr>
        <p:txBody>
          <a:bodyPr wrap="squar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Elektrolojik, otomasyon ve enerji yönetimi alanında yenilikçi donanım ve yazılım çözümler sunar. Tristör modülleri, ölçme-kontrol sistemleri, yardımcı güç kaynakları ve endüstriyel LED aydınlatma ürünleriyle sanayi tesislerinin verimliliğini artırır.</a:t>
            </a:r>
            <a:endParaRPr lang="en-US" sz="1550" dirty="0"/>
          </a:p>
        </p:txBody>
      </p:sp>
      <p:sp>
        <p:nvSpPr>
          <p:cNvPr id="5" name="Text 3"/>
          <p:cNvSpPr/>
          <p:nvPr/>
        </p:nvSpPr>
        <p:spPr>
          <a:xfrm>
            <a:off x="793790" y="4893588"/>
            <a:ext cx="13042821" cy="317540"/>
          </a:xfrm>
          <a:prstGeom prst="rect">
            <a:avLst/>
          </a:prstGeom>
          <a:noFill/>
          <a:ln/>
        </p:spPr>
        <p:txBody>
          <a:bodyPr wrap="none" lIns="0" tIns="0" rIns="0" bIns="0" rtlCol="0" anchor="t"/>
          <a:lstStyle/>
          <a:p>
            <a:pPr algn="l" indent="0" marL="0">
              <a:lnSpc>
                <a:spcPts val="2500"/>
              </a:lnSpc>
              <a:buNone/>
            </a:pPr>
            <a:endParaRPr lang="en-US" sz="1550" dirty="0"/>
          </a:p>
        </p:txBody>
      </p:sp>
      <p:sp>
        <p:nvSpPr>
          <p:cNvPr id="6" name="Text 4"/>
          <p:cNvSpPr/>
          <p:nvPr/>
        </p:nvSpPr>
        <p:spPr>
          <a:xfrm>
            <a:off x="793790" y="5434370"/>
            <a:ext cx="13042821" cy="317540"/>
          </a:xfrm>
          <a:prstGeom prst="rect">
            <a:avLst/>
          </a:prstGeom>
          <a:noFill/>
          <a:ln/>
        </p:spPr>
        <p:txBody>
          <a:bodyPr wrap="none" lIns="0" tIns="0" rIns="0" bIns="0" rtlCol="0" anchor="t"/>
          <a:lstStyle/>
          <a:p>
            <a:pPr algn="l" indent="0" marL="0">
              <a:lnSpc>
                <a:spcPts val="2500"/>
              </a:lnSpc>
              <a:buNone/>
            </a:pPr>
            <a:endParaRPr lang="en-US" sz="155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2728913"/>
          </a:xfrm>
          <a:prstGeom prst="rect">
            <a:avLst/>
          </a:prstGeom>
        </p:spPr>
      </p:pic>
      <p:sp>
        <p:nvSpPr>
          <p:cNvPr id="3" name="Text 0"/>
          <p:cNvSpPr/>
          <p:nvPr/>
        </p:nvSpPr>
        <p:spPr>
          <a:xfrm>
            <a:off x="793790" y="3187184"/>
            <a:ext cx="5008007" cy="620078"/>
          </a:xfrm>
          <a:prstGeom prst="rect">
            <a:avLst/>
          </a:prstGeom>
          <a:noFill/>
          <a:ln/>
        </p:spPr>
        <p:txBody>
          <a:bodyPr wrap="none" lIns="0" tIns="0" rIns="0" bIns="0" rtlCol="0" anchor="t"/>
          <a:lstStyle/>
          <a:p>
            <a:pPr algn="l" indent="0" marL="0">
              <a:lnSpc>
                <a:spcPts val="4850"/>
              </a:lnSpc>
              <a:buNone/>
            </a:pPr>
            <a:r>
              <a:rPr lang="en-US" sz="3900" dirty="0">
                <a:solidFill>
                  <a:srgbClr val="DDDDDD"/>
                </a:solidFill>
                <a:latin typeface="Mona Sans Semi Bold" pitchFamily="34" charset="0"/>
                <a:ea typeface="Mona Sans Semi Bold" pitchFamily="34" charset="-122"/>
                <a:cs typeface="Mona Sans Semi Bold" pitchFamily="34" charset="-120"/>
              </a:rPr>
              <a:t>Proje Ekibi ve İletişim</a:t>
            </a:r>
            <a:endParaRPr lang="en-US" sz="3900" dirty="0"/>
          </a:p>
        </p:txBody>
      </p:sp>
      <p:sp>
        <p:nvSpPr>
          <p:cNvPr id="4" name="Text 1"/>
          <p:cNvSpPr/>
          <p:nvPr/>
        </p:nvSpPr>
        <p:spPr>
          <a:xfrm>
            <a:off x="793790" y="4104918"/>
            <a:ext cx="13042821"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Bu projenin başarısı, aşağıdaki deneyimli ve yetenekli ekibimizin özverili çalışmalarıyla mümkün olacaktır:</a:t>
            </a:r>
            <a:endParaRPr lang="en-US" sz="1550" dirty="0"/>
          </a:p>
        </p:txBody>
      </p:sp>
      <p:sp>
        <p:nvSpPr>
          <p:cNvPr id="5" name="Text 2"/>
          <p:cNvSpPr/>
          <p:nvPr/>
        </p:nvSpPr>
        <p:spPr>
          <a:xfrm>
            <a:off x="793790" y="4645700"/>
            <a:ext cx="13042821" cy="317540"/>
          </a:xfrm>
          <a:prstGeom prst="rect">
            <a:avLst/>
          </a:prstGeom>
          <a:noFill/>
          <a:ln/>
        </p:spPr>
        <p:txBody>
          <a:bodyPr wrap="none" lIns="0" tIns="0" rIns="0" bIns="0" rtlCol="0" anchor="t"/>
          <a:lstStyle/>
          <a:p>
            <a:pPr algn="l" marL="342900" indent="-342900">
              <a:lnSpc>
                <a:spcPts val="2500"/>
              </a:lnSpc>
              <a:buSzPct val="100000"/>
              <a:buChar char="•"/>
            </a:pPr>
            <a:r>
              <a:rPr lang="en-US" sz="1550" b="1" dirty="0">
                <a:solidFill>
                  <a:srgbClr val="8F8F8F"/>
                </a:solidFill>
                <a:latin typeface="Funnel Sans" pitchFamily="34" charset="0"/>
                <a:ea typeface="Funnel Sans" pitchFamily="34" charset="-122"/>
                <a:cs typeface="Funnel Sans" pitchFamily="34" charset="-120"/>
              </a:rPr>
              <a:t> </a:t>
            </a:r>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Metin KIYAN - ELEKTRİK-ELEKTRONİK MÜHENDİSİ                                         mkiyan@elektrolojik.com.t</a:t>
            </a:r>
            <a:endParaRPr lang="en-US" sz="1550" dirty="0"/>
          </a:p>
        </p:txBody>
      </p:sp>
      <p:sp>
        <p:nvSpPr>
          <p:cNvPr id="6" name="Text 3"/>
          <p:cNvSpPr/>
          <p:nvPr/>
        </p:nvSpPr>
        <p:spPr>
          <a:xfrm>
            <a:off x="793790" y="5032653"/>
            <a:ext cx="13042821"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8F8F8F"/>
                </a:solidFill>
                <a:latin typeface="Funnel Sans" pitchFamily="34" charset="0"/>
                <a:ea typeface="Funnel Sans" pitchFamily="34" charset="-122"/>
                <a:cs typeface="Funnel Sans" pitchFamily="34" charset="-120"/>
              </a:rPr>
              <a:t> Mehmet TURGUT- ELEKTRİK-ELEKTRONİK MÜHENDİSİ                                  mturgut@elektrolojik.com.tr</a:t>
            </a:r>
            <a:endParaRPr lang="en-US" sz="1550" dirty="0"/>
          </a:p>
        </p:txBody>
      </p:sp>
      <p:sp>
        <p:nvSpPr>
          <p:cNvPr id="7" name="Text 4"/>
          <p:cNvSpPr/>
          <p:nvPr/>
        </p:nvSpPr>
        <p:spPr>
          <a:xfrm>
            <a:off x="793790" y="5419606"/>
            <a:ext cx="13042821"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8F8F8F"/>
                </a:solidFill>
                <a:latin typeface="Funnel Sans" pitchFamily="34" charset="0"/>
                <a:ea typeface="Funnel Sans" pitchFamily="34" charset="-122"/>
                <a:cs typeface="Funnel Sans" pitchFamily="34" charset="-120"/>
              </a:rPr>
              <a:t> Dursun Samed ARSLAN - ELEKTRİK-ELEKTRONİK MÜHENDİSİ                     sarslan@elektrolojik.com.tr</a:t>
            </a:r>
            <a:endParaRPr lang="en-US" sz="1550" dirty="0"/>
          </a:p>
        </p:txBody>
      </p:sp>
      <p:sp>
        <p:nvSpPr>
          <p:cNvPr id="8" name="Text 5"/>
          <p:cNvSpPr/>
          <p:nvPr/>
        </p:nvSpPr>
        <p:spPr>
          <a:xfrm>
            <a:off x="793790" y="5806559"/>
            <a:ext cx="13042821"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8F8F8F"/>
                </a:solidFill>
                <a:latin typeface="Funnel Sans" pitchFamily="34" charset="0"/>
                <a:ea typeface="Funnel Sans" pitchFamily="34" charset="-122"/>
                <a:cs typeface="Funnel Sans" pitchFamily="34" charset="-120"/>
              </a:rPr>
              <a:t>Kayra EMİROĞLU- ELEKTRİK-ELEKTRONİK MÜHENDİSİ                                   kemiroglu@elektrolojik.com.tr</a:t>
            </a:r>
            <a:endParaRPr lang="en-US" sz="1550" dirty="0"/>
          </a:p>
        </p:txBody>
      </p:sp>
      <p:sp>
        <p:nvSpPr>
          <p:cNvPr id="9" name="Text 6"/>
          <p:cNvSpPr/>
          <p:nvPr/>
        </p:nvSpPr>
        <p:spPr>
          <a:xfrm>
            <a:off x="793790" y="6347341"/>
            <a:ext cx="13042821" cy="635079"/>
          </a:xfrm>
          <a:prstGeom prst="rect">
            <a:avLst/>
          </a:prstGeom>
          <a:noFill/>
          <a:ln/>
        </p:spPr>
        <p:txBody>
          <a:bodyPr wrap="squar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TÜBİTAK desteğiniz ve ilgileriniz için teşekkür ederiz. Projemiz hakkında daha fazla bilgi almak veya işbirliği fırsatlarını görüşmek için bizimle iletişime geçebilirsiniz.</a:t>
            </a:r>
            <a:endParaRPr lang="en-US" sz="1550" dirty="0"/>
          </a:p>
        </p:txBody>
      </p:sp>
      <p:sp>
        <p:nvSpPr>
          <p:cNvPr id="10" name="Text 7"/>
          <p:cNvSpPr/>
          <p:nvPr/>
        </p:nvSpPr>
        <p:spPr>
          <a:xfrm>
            <a:off x="793790" y="7205663"/>
            <a:ext cx="13042821" cy="317540"/>
          </a:xfrm>
          <a:prstGeom prst="rect">
            <a:avLst/>
          </a:prstGeom>
          <a:noFill/>
          <a:ln/>
        </p:spPr>
        <p:txBody>
          <a:bodyPr wrap="none" lIns="0" tIns="0" rIns="0" bIns="0" rtlCol="0" anchor="t"/>
          <a:lstStyle/>
          <a:p>
            <a:pPr algn="l" indent="0" marL="0">
              <a:lnSpc>
                <a:spcPts val="2500"/>
              </a:lnSpc>
              <a:buNone/>
            </a:pPr>
            <a:r>
              <a:rPr lang="en-US" sz="1550" b="1" dirty="0">
                <a:solidFill>
                  <a:srgbClr val="8F8F8F"/>
                </a:solidFill>
                <a:latin typeface="Funnel Sans" pitchFamily="34" charset="0"/>
                <a:ea typeface="Funnel Sans" pitchFamily="34" charset="-122"/>
                <a:cs typeface="Funnel Sans" pitchFamily="34" charset="-120"/>
              </a:rPr>
              <a:t>İletişim:</a:t>
            </a:r>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 [E-posta Adresi] | [Telefon Numarası]</a:t>
            </a:r>
            <a:endParaRPr lang="en-US" sz="155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spTree>
      <p:nvGrpSpPr>
        <p:cNvPr id="1" name=""/>
        <p:cNvGrpSpPr/>
        <p:nvPr/>
      </p:nvGrpSpPr>
      <p:grpSpPr>
        <a:xfrm>
          <a:off x="0" y="0"/>
          <a:ext cx="0" cy="0"/>
          <a:chOff x="0" y="0"/>
          <a:chExt cx="0" cy="0"/>
        </a:xfrm>
      </p:grpSpPr>
      <p:sp>
        <p:nvSpPr>
          <p:cNvPr id="2" name="Text 0"/>
          <p:cNvSpPr/>
          <p:nvPr/>
        </p:nvSpPr>
        <p:spPr>
          <a:xfrm>
            <a:off x="793790" y="1609368"/>
            <a:ext cx="11053405" cy="620078"/>
          </a:xfrm>
          <a:prstGeom prst="rect">
            <a:avLst/>
          </a:prstGeom>
          <a:noFill/>
          <a:ln/>
        </p:spPr>
        <p:txBody>
          <a:bodyPr wrap="none" lIns="0" tIns="0" rIns="0" bIns="0" rtlCol="0" anchor="t"/>
          <a:lstStyle/>
          <a:p>
            <a:pPr algn="l" indent="0" marL="0">
              <a:lnSpc>
                <a:spcPts val="4850"/>
              </a:lnSpc>
              <a:buNone/>
            </a:pPr>
            <a:r>
              <a:rPr lang="en-US" sz="3900" dirty="0">
                <a:solidFill>
                  <a:srgbClr val="DDDDDD"/>
                </a:solidFill>
                <a:latin typeface="Mona Sans Semi Bold" pitchFamily="34" charset="0"/>
                <a:ea typeface="Mona Sans Semi Bold" pitchFamily="34" charset="-122"/>
                <a:cs typeface="Mona Sans Semi Bold" pitchFamily="34" charset="-120"/>
              </a:rPr>
              <a:t>Karşılaştırmalı Avantajlar: Akıllı Tristör Modülü</a:t>
            </a:r>
            <a:endParaRPr lang="en-US" sz="3900" dirty="0"/>
          </a:p>
        </p:txBody>
      </p:sp>
      <p:pic>
        <p:nvPicPr>
          <p:cNvPr id="3" name="Image 0" descr="preencoded.png">    </p:cNvPr>
          <p:cNvPicPr>
            <a:picLocks noChangeAspect="1"/>
          </p:cNvPicPr>
          <p:nvPr/>
        </p:nvPicPr>
        <p:blipFill>
          <a:blip r:embed="rId1"/>
          <a:stretch>
            <a:fillRect/>
          </a:stretch>
        </p:blipFill>
        <p:spPr>
          <a:xfrm>
            <a:off x="793790" y="2626281"/>
            <a:ext cx="595313" cy="595313"/>
          </a:xfrm>
          <a:prstGeom prst="rect">
            <a:avLst/>
          </a:prstGeom>
        </p:spPr>
      </p:pic>
      <p:sp>
        <p:nvSpPr>
          <p:cNvPr id="4" name="Text 1"/>
          <p:cNvSpPr/>
          <p:nvPr/>
        </p:nvSpPr>
        <p:spPr>
          <a:xfrm>
            <a:off x="793790" y="3469600"/>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8F8F8F"/>
                </a:solidFill>
                <a:latin typeface="Mona Sans Semi Bold" pitchFamily="34" charset="0"/>
                <a:ea typeface="Mona Sans Semi Bold" pitchFamily="34" charset="-122"/>
                <a:cs typeface="Mona Sans Semi Bold" pitchFamily="34" charset="-120"/>
              </a:rPr>
              <a:t>Akıllı Yönetim</a:t>
            </a:r>
            <a:endParaRPr lang="en-US" sz="1950" dirty="0"/>
          </a:p>
        </p:txBody>
      </p:sp>
      <p:sp>
        <p:nvSpPr>
          <p:cNvPr id="5" name="Text 2"/>
          <p:cNvSpPr/>
          <p:nvPr/>
        </p:nvSpPr>
        <p:spPr>
          <a:xfrm>
            <a:off x="793790" y="3898821"/>
            <a:ext cx="6397347" cy="635079"/>
          </a:xfrm>
          <a:prstGeom prst="rect">
            <a:avLst/>
          </a:prstGeom>
          <a:noFill/>
          <a:ln/>
        </p:spPr>
        <p:txBody>
          <a:bodyPr wrap="squar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Yapay zeka ve IoT entegrasyonuyla gerçek zamanlı enerji optimizasyonu sunar.</a:t>
            </a:r>
            <a:endParaRPr lang="en-US" sz="1550" dirty="0"/>
          </a:p>
        </p:txBody>
      </p:sp>
      <p:pic>
        <p:nvPicPr>
          <p:cNvPr id="6" name="Image 1" descr="preencoded.png">    </p:cNvPr>
          <p:cNvPicPr>
            <a:picLocks noChangeAspect="1"/>
          </p:cNvPicPr>
          <p:nvPr/>
        </p:nvPicPr>
        <p:blipFill>
          <a:blip r:embed="rId2"/>
          <a:stretch>
            <a:fillRect/>
          </a:stretch>
        </p:blipFill>
        <p:spPr>
          <a:xfrm>
            <a:off x="7439144" y="2626281"/>
            <a:ext cx="595313" cy="595313"/>
          </a:xfrm>
          <a:prstGeom prst="rect">
            <a:avLst/>
          </a:prstGeom>
        </p:spPr>
      </p:pic>
      <p:sp>
        <p:nvSpPr>
          <p:cNvPr id="7" name="Text 3"/>
          <p:cNvSpPr/>
          <p:nvPr/>
        </p:nvSpPr>
        <p:spPr>
          <a:xfrm>
            <a:off x="7439144" y="3469600"/>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8F8F8F"/>
                </a:solidFill>
                <a:latin typeface="Mona Sans Semi Bold" pitchFamily="34" charset="0"/>
                <a:ea typeface="Mona Sans Semi Bold" pitchFamily="34" charset="-122"/>
                <a:cs typeface="Mona Sans Semi Bold" pitchFamily="34" charset="-120"/>
              </a:rPr>
              <a:t>Üstün Verimlilik</a:t>
            </a:r>
            <a:endParaRPr lang="en-US" sz="1950" dirty="0"/>
          </a:p>
        </p:txBody>
      </p:sp>
      <p:sp>
        <p:nvSpPr>
          <p:cNvPr id="8" name="Text 4"/>
          <p:cNvSpPr/>
          <p:nvPr/>
        </p:nvSpPr>
        <p:spPr>
          <a:xfrm>
            <a:off x="7439144" y="3898821"/>
            <a:ext cx="6397466"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Geleneksel modüllere kıyasla %20'ye varan enerji tasarrufu sağlar.</a:t>
            </a:r>
            <a:endParaRPr lang="en-US" sz="1550" dirty="0"/>
          </a:p>
        </p:txBody>
      </p:sp>
      <p:pic>
        <p:nvPicPr>
          <p:cNvPr id="9" name="Image 2" descr="preencoded.png">    </p:cNvPr>
          <p:cNvPicPr>
            <a:picLocks noChangeAspect="1"/>
          </p:cNvPicPr>
          <p:nvPr/>
        </p:nvPicPr>
        <p:blipFill>
          <a:blip r:embed="rId3"/>
          <a:stretch>
            <a:fillRect/>
          </a:stretch>
        </p:blipFill>
        <p:spPr>
          <a:xfrm>
            <a:off x="793790" y="5030033"/>
            <a:ext cx="595313" cy="595313"/>
          </a:xfrm>
          <a:prstGeom prst="rect">
            <a:avLst/>
          </a:prstGeom>
        </p:spPr>
      </p:pic>
      <p:sp>
        <p:nvSpPr>
          <p:cNvPr id="10" name="Text 5"/>
          <p:cNvSpPr/>
          <p:nvPr/>
        </p:nvSpPr>
        <p:spPr>
          <a:xfrm>
            <a:off x="793790" y="5873353"/>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8F8F8F"/>
                </a:solidFill>
                <a:latin typeface="Mona Sans Semi Bold" pitchFamily="34" charset="0"/>
                <a:ea typeface="Mona Sans Semi Bold" pitchFamily="34" charset="-122"/>
                <a:cs typeface="Mona Sans Semi Bold" pitchFamily="34" charset="-120"/>
              </a:rPr>
              <a:t>Yüksek Güvenilirlik</a:t>
            </a:r>
            <a:endParaRPr lang="en-US" sz="1950" dirty="0"/>
          </a:p>
        </p:txBody>
      </p:sp>
      <p:sp>
        <p:nvSpPr>
          <p:cNvPr id="11" name="Text 6"/>
          <p:cNvSpPr/>
          <p:nvPr/>
        </p:nvSpPr>
        <p:spPr>
          <a:xfrm>
            <a:off x="793790" y="6302573"/>
            <a:ext cx="6397347"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Entegre sensörler, arıza riskini minimize eder ve kullanım ömrünü uzatır.</a:t>
            </a:r>
            <a:endParaRPr lang="en-US" sz="1550" dirty="0"/>
          </a:p>
        </p:txBody>
      </p:sp>
      <p:pic>
        <p:nvPicPr>
          <p:cNvPr id="12" name="Image 3" descr="preencoded.png">    </p:cNvPr>
          <p:cNvPicPr>
            <a:picLocks noChangeAspect="1"/>
          </p:cNvPicPr>
          <p:nvPr/>
        </p:nvPicPr>
        <p:blipFill>
          <a:blip r:embed="rId4"/>
          <a:stretch>
            <a:fillRect/>
          </a:stretch>
        </p:blipFill>
        <p:spPr>
          <a:xfrm>
            <a:off x="7439144" y="5030033"/>
            <a:ext cx="595313" cy="595313"/>
          </a:xfrm>
          <a:prstGeom prst="rect">
            <a:avLst/>
          </a:prstGeom>
        </p:spPr>
      </p:pic>
      <p:sp>
        <p:nvSpPr>
          <p:cNvPr id="13" name="Text 7"/>
          <p:cNvSpPr/>
          <p:nvPr/>
        </p:nvSpPr>
        <p:spPr>
          <a:xfrm>
            <a:off x="7439144" y="5873353"/>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8F8F8F"/>
                </a:solidFill>
                <a:latin typeface="Mona Sans Semi Bold" pitchFamily="34" charset="0"/>
                <a:ea typeface="Mona Sans Semi Bold" pitchFamily="34" charset="-122"/>
                <a:cs typeface="Mona Sans Semi Bold" pitchFamily="34" charset="-120"/>
              </a:rPr>
              <a:t>Kolay Entegrasyon</a:t>
            </a:r>
            <a:endParaRPr lang="en-US" sz="1950" dirty="0"/>
          </a:p>
        </p:txBody>
      </p:sp>
      <p:sp>
        <p:nvSpPr>
          <p:cNvPr id="14" name="Text 8"/>
          <p:cNvSpPr/>
          <p:nvPr/>
        </p:nvSpPr>
        <p:spPr>
          <a:xfrm>
            <a:off x="7439144" y="6302573"/>
            <a:ext cx="6397466"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Modüler tasarımı sayesinde mevcut sistemlere sorunsuz uyum sağlar.</a:t>
            </a:r>
            <a:endParaRPr lang="en-US" sz="155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ext 0"/>
          <p:cNvSpPr/>
          <p:nvPr/>
        </p:nvSpPr>
        <p:spPr>
          <a:xfrm>
            <a:off x="748070" y="514350"/>
            <a:ext cx="4676061" cy="584359"/>
          </a:xfrm>
          <a:prstGeom prst="rect">
            <a:avLst/>
          </a:prstGeom>
          <a:noFill/>
          <a:ln/>
        </p:spPr>
        <p:txBody>
          <a:bodyPr wrap="none" lIns="0" tIns="0" rIns="0" bIns="0" rtlCol="0" anchor="t"/>
          <a:lstStyle/>
          <a:p>
            <a:pPr algn="l" indent="0" marL="0">
              <a:lnSpc>
                <a:spcPts val="4600"/>
              </a:lnSpc>
              <a:buNone/>
            </a:pPr>
            <a:r>
              <a:rPr lang="en-US" sz="3650" dirty="0">
                <a:solidFill>
                  <a:srgbClr val="DDDDDD"/>
                </a:solidFill>
                <a:latin typeface="Mona Sans Semi Bold" pitchFamily="34" charset="0"/>
                <a:ea typeface="Mona Sans Semi Bold" pitchFamily="34" charset="-122"/>
                <a:cs typeface="Mona Sans Semi Bold" pitchFamily="34" charset="-120"/>
              </a:rPr>
              <a:t>Çağrıya Uygunluk</a:t>
            </a:r>
            <a:endParaRPr lang="en-US" sz="3650" dirty="0"/>
          </a:p>
        </p:txBody>
      </p:sp>
      <p:sp>
        <p:nvSpPr>
          <p:cNvPr id="3" name="Text 1"/>
          <p:cNvSpPr/>
          <p:nvPr/>
        </p:nvSpPr>
        <p:spPr>
          <a:xfrm>
            <a:off x="748070" y="1547455"/>
            <a:ext cx="6339007" cy="897612"/>
          </a:xfrm>
          <a:prstGeom prst="rect">
            <a:avLst/>
          </a:prstGeom>
          <a:noFill/>
          <a:ln/>
        </p:spPr>
        <p:txBody>
          <a:bodyPr wrap="square" lIns="0" tIns="0" rIns="0" bIns="0" rtlCol="0" anchor="t"/>
          <a:lstStyle/>
          <a:p>
            <a:pPr algn="l" indent="0" marL="0">
              <a:lnSpc>
                <a:spcPts val="2350"/>
              </a:lnSpc>
              <a:buNone/>
            </a:pPr>
            <a:r>
              <a:rPr lang="en-US" sz="1450" dirty="0">
                <a:solidFill>
                  <a:srgbClr val="8F8F8F"/>
                </a:solidFill>
                <a:latin typeface="Funnel Sans" pitchFamily="34" charset="0"/>
                <a:ea typeface="Funnel Sans" pitchFamily="34" charset="-122"/>
                <a:cs typeface="Funnel Sans" pitchFamily="34" charset="-120"/>
              </a:rPr>
              <a:t>Projemiz, endüstriyel otomasyon ve Endüstri 4.0 dönüşümü kapsamında yerli ve milli teknoloji geliştirme hedeflerine tam uyum sağlamaktadır. Önerilen akıllı tristör modülü:</a:t>
            </a:r>
            <a:endParaRPr lang="en-US" sz="1450" dirty="0"/>
          </a:p>
        </p:txBody>
      </p:sp>
      <p:sp>
        <p:nvSpPr>
          <p:cNvPr id="4" name="Text 2"/>
          <p:cNvSpPr/>
          <p:nvPr/>
        </p:nvSpPr>
        <p:spPr>
          <a:xfrm>
            <a:off x="748070" y="2613303"/>
            <a:ext cx="6339007" cy="598408"/>
          </a:xfrm>
          <a:prstGeom prst="rect">
            <a:avLst/>
          </a:prstGeom>
          <a:noFill/>
          <a:ln/>
        </p:spPr>
        <p:txBody>
          <a:bodyPr wrap="square" lIns="0" tIns="0" rIns="0" bIns="0" rtlCol="0" anchor="t"/>
          <a:lstStyle/>
          <a:p>
            <a:pPr algn="l" marL="342900" indent="-342900">
              <a:lnSpc>
                <a:spcPts val="2350"/>
              </a:lnSpc>
              <a:buSzPct val="100000"/>
              <a:buChar char="•"/>
            </a:pPr>
            <a:r>
              <a:rPr lang="en-US" sz="1450" dirty="0">
                <a:solidFill>
                  <a:srgbClr val="8F8F8F"/>
                </a:solidFill>
                <a:latin typeface="Funnel Sans" pitchFamily="34" charset="0"/>
                <a:ea typeface="Funnel Sans" pitchFamily="34" charset="-122"/>
                <a:cs typeface="Funnel Sans" pitchFamily="34" charset="-120"/>
              </a:rPr>
              <a:t>1507 Programı’nın amacı, KOBİ'lerin Ar-Ge yapma yetkinliklerini artırmak ve ticarileşebilir ürün geliştirmelerini sağlamaktır.</a:t>
            </a:r>
            <a:endParaRPr lang="en-US" sz="1450" dirty="0"/>
          </a:p>
        </p:txBody>
      </p:sp>
      <p:sp>
        <p:nvSpPr>
          <p:cNvPr id="5" name="Text 3"/>
          <p:cNvSpPr/>
          <p:nvPr/>
        </p:nvSpPr>
        <p:spPr>
          <a:xfrm>
            <a:off x="748070" y="3277076"/>
            <a:ext cx="6339007" cy="897612"/>
          </a:xfrm>
          <a:prstGeom prst="rect">
            <a:avLst/>
          </a:prstGeom>
          <a:noFill/>
          <a:ln/>
        </p:spPr>
        <p:txBody>
          <a:bodyPr wrap="square" lIns="0" tIns="0" rIns="0" bIns="0" rtlCol="0" anchor="t"/>
          <a:lstStyle/>
          <a:p>
            <a:pPr algn="l" marL="342900" indent="-342900">
              <a:lnSpc>
                <a:spcPts val="2350"/>
              </a:lnSpc>
              <a:buSzPct val="100000"/>
              <a:buChar char="•"/>
            </a:pPr>
            <a:r>
              <a:rPr lang="en-US" sz="1450" dirty="0">
                <a:solidFill>
                  <a:srgbClr val="8F8F8F"/>
                </a:solidFill>
                <a:latin typeface="Funnel Sans" pitchFamily="34" charset="0"/>
                <a:ea typeface="Funnel Sans" pitchFamily="34" charset="-122"/>
                <a:cs typeface="Funnel Sans" pitchFamily="34" charset="-120"/>
              </a:rPr>
              <a:t>Projemiz, kapasitif yüklerin yönetimi gibi endüstride karşılaşılan temel bir probleme çözüm sunmaktadır. Bu alan, enerji tüketiminin ve güç kalitesinin yönetimi açısından kritik öneme sahiptir.</a:t>
            </a:r>
            <a:endParaRPr lang="en-US" sz="1450" dirty="0"/>
          </a:p>
        </p:txBody>
      </p:sp>
      <p:sp>
        <p:nvSpPr>
          <p:cNvPr id="6" name="Text 4"/>
          <p:cNvSpPr/>
          <p:nvPr/>
        </p:nvSpPr>
        <p:spPr>
          <a:xfrm>
            <a:off x="748070" y="4240054"/>
            <a:ext cx="6339007" cy="1496020"/>
          </a:xfrm>
          <a:prstGeom prst="rect">
            <a:avLst/>
          </a:prstGeom>
          <a:noFill/>
          <a:ln/>
        </p:spPr>
        <p:txBody>
          <a:bodyPr wrap="square" lIns="0" tIns="0" rIns="0" bIns="0" rtlCol="0" anchor="t"/>
          <a:lstStyle/>
          <a:p>
            <a:pPr algn="l" marL="342900" indent="-342900">
              <a:lnSpc>
                <a:spcPts val="2350"/>
              </a:lnSpc>
              <a:buSzPct val="100000"/>
              <a:buChar char="•"/>
            </a:pPr>
            <a:r>
              <a:rPr lang="en-US" sz="1450" dirty="0">
                <a:solidFill>
                  <a:srgbClr val="8F8F8F"/>
                </a:solidFill>
                <a:latin typeface="Funnel Sans" pitchFamily="34" charset="0"/>
                <a:ea typeface="Funnel Sans" pitchFamily="34" charset="-122"/>
                <a:cs typeface="Funnel Sans" pitchFamily="34" charset="-120"/>
              </a:rPr>
              <a:t>Geliştirdiğimiz ürün, </a:t>
            </a:r>
            <a:pPr algn="l" indent="0" marL="0">
              <a:lnSpc>
                <a:spcPts val="2350"/>
              </a:lnSpc>
              <a:buNone/>
            </a:pPr>
            <a:r>
              <a:rPr lang="en-US" sz="1450" b="1" dirty="0">
                <a:solidFill>
                  <a:srgbClr val="8F8F8F"/>
                </a:solidFill>
                <a:latin typeface="Funnel Sans" pitchFamily="34" charset="0"/>
                <a:ea typeface="Funnel Sans" pitchFamily="34" charset="-122"/>
                <a:cs typeface="Funnel Sans" pitchFamily="34" charset="-120"/>
              </a:rPr>
              <a:t>aşırı akım, aşırı gerilim, THD, sıcaklık </a:t>
            </a:r>
            <a:pPr algn="l" indent="0" marL="0">
              <a:lnSpc>
                <a:spcPts val="2350"/>
              </a:lnSpc>
              <a:buNone/>
            </a:pPr>
            <a:r>
              <a:rPr lang="en-US" sz="1450" dirty="0">
                <a:solidFill>
                  <a:srgbClr val="8F8F8F"/>
                </a:solidFill>
                <a:latin typeface="Funnel Sans" pitchFamily="34" charset="0"/>
                <a:ea typeface="Funnel Sans" pitchFamily="34" charset="-122"/>
                <a:cs typeface="Funnel Sans" pitchFamily="34" charset="-120"/>
              </a:rPr>
              <a:t>gibi parametrelere karşı akıllı koruma sağlayarak sistem güvenliğini artırmakta ve tristör arızalarını %80-90 azaltmayı hedeflemektedir. Bu, hem enerji verimliliği sağlamakta hem de ithalatı azaltıcı etkisiyle stratejik fayda sunmaktadır</a:t>
            </a:r>
            <a:endParaRPr lang="en-US" sz="1450" dirty="0"/>
          </a:p>
        </p:txBody>
      </p:sp>
      <p:sp>
        <p:nvSpPr>
          <p:cNvPr id="7" name="Text 5"/>
          <p:cNvSpPr/>
          <p:nvPr/>
        </p:nvSpPr>
        <p:spPr>
          <a:xfrm>
            <a:off x="748070" y="5801439"/>
            <a:ext cx="6339007" cy="598408"/>
          </a:xfrm>
          <a:prstGeom prst="rect">
            <a:avLst/>
          </a:prstGeom>
          <a:noFill/>
          <a:ln/>
        </p:spPr>
        <p:txBody>
          <a:bodyPr wrap="square" lIns="0" tIns="0" rIns="0" bIns="0" rtlCol="0" anchor="t"/>
          <a:lstStyle/>
          <a:p>
            <a:pPr algn="l" marL="342900" indent="-342900">
              <a:lnSpc>
                <a:spcPts val="2350"/>
              </a:lnSpc>
              <a:buSzPct val="100000"/>
              <a:buChar char="•"/>
            </a:pPr>
            <a:r>
              <a:rPr lang="en-US" sz="1450" dirty="0">
                <a:solidFill>
                  <a:srgbClr val="8F8F8F"/>
                </a:solidFill>
                <a:latin typeface="Funnel Sans" pitchFamily="34" charset="0"/>
                <a:ea typeface="Funnel Sans" pitchFamily="34" charset="-122"/>
                <a:cs typeface="Funnel Sans" pitchFamily="34" charset="-120"/>
              </a:rPr>
              <a:t>•Geliştirdiğimiz ürün, yüksek teknoloji içeriği ve yerli mühendislik katkısıyla dışa bağımlılığı azaltacak şekilde özgün olarak tasarlanmıştır.</a:t>
            </a:r>
            <a:endParaRPr lang="en-US" sz="1450" dirty="0"/>
          </a:p>
        </p:txBody>
      </p:sp>
      <p:pic>
        <p:nvPicPr>
          <p:cNvPr id="8" name="Image 0" descr="preencoded.png">    </p:cNvPr>
          <p:cNvPicPr>
            <a:picLocks noChangeAspect="1"/>
          </p:cNvPicPr>
          <p:nvPr/>
        </p:nvPicPr>
        <p:blipFill>
          <a:blip r:embed="rId1"/>
          <a:stretch>
            <a:fillRect/>
          </a:stretch>
        </p:blipFill>
        <p:spPr>
          <a:xfrm>
            <a:off x="7550944" y="1589603"/>
            <a:ext cx="6339007" cy="633900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6035040" cy="8229600"/>
          </a:xfrm>
          <a:prstGeom prst="rect">
            <a:avLst/>
          </a:prstGeom>
        </p:spPr>
      </p:pic>
      <p:sp>
        <p:nvSpPr>
          <p:cNvPr id="3" name="Text 0"/>
          <p:cNvSpPr/>
          <p:nvPr/>
        </p:nvSpPr>
        <p:spPr>
          <a:xfrm>
            <a:off x="6280190" y="1242774"/>
            <a:ext cx="5154930" cy="620078"/>
          </a:xfrm>
          <a:prstGeom prst="rect">
            <a:avLst/>
          </a:prstGeom>
          <a:noFill/>
          <a:ln/>
        </p:spPr>
        <p:txBody>
          <a:bodyPr wrap="none" lIns="0" tIns="0" rIns="0" bIns="0" rtlCol="0" anchor="t"/>
          <a:lstStyle/>
          <a:p>
            <a:pPr algn="l" indent="0" marL="0">
              <a:lnSpc>
                <a:spcPts val="4850"/>
              </a:lnSpc>
              <a:buNone/>
            </a:pPr>
            <a:r>
              <a:rPr lang="en-US" sz="3900" dirty="0">
                <a:solidFill>
                  <a:srgbClr val="DDDDDD"/>
                </a:solidFill>
                <a:latin typeface="Mona Sans Semi Bold" pitchFamily="34" charset="0"/>
                <a:ea typeface="Mona Sans Semi Bold" pitchFamily="34" charset="-122"/>
                <a:cs typeface="Mona Sans Semi Bold" pitchFamily="34" charset="-120"/>
              </a:rPr>
              <a:t>Projenin Genel Amacı</a:t>
            </a:r>
            <a:endParaRPr lang="en-US" sz="3900" dirty="0"/>
          </a:p>
        </p:txBody>
      </p:sp>
      <p:sp>
        <p:nvSpPr>
          <p:cNvPr id="4" name="Shape 1"/>
          <p:cNvSpPr/>
          <p:nvPr/>
        </p:nvSpPr>
        <p:spPr>
          <a:xfrm>
            <a:off x="6280190" y="2160508"/>
            <a:ext cx="446484" cy="446484"/>
          </a:xfrm>
          <a:prstGeom prst="roundRect">
            <a:avLst>
              <a:gd name="adj" fmla="val 18670"/>
            </a:avLst>
          </a:prstGeom>
          <a:solidFill>
            <a:srgbClr val="404040"/>
          </a:solidFill>
          <a:ln w="7620">
            <a:solidFill>
              <a:srgbClr val="595959"/>
            </a:solidFill>
            <a:prstDash val="solid"/>
          </a:ln>
        </p:spPr>
      </p:sp>
      <p:sp>
        <p:nvSpPr>
          <p:cNvPr id="5" name="Text 2"/>
          <p:cNvSpPr/>
          <p:nvPr/>
        </p:nvSpPr>
        <p:spPr>
          <a:xfrm>
            <a:off x="6925032" y="2228731"/>
            <a:ext cx="6206966" cy="310158"/>
          </a:xfrm>
          <a:prstGeom prst="rect">
            <a:avLst/>
          </a:prstGeom>
          <a:noFill/>
          <a:ln/>
        </p:spPr>
        <p:txBody>
          <a:bodyPr wrap="none" lIns="0" tIns="0" rIns="0" bIns="0" rtlCol="0" anchor="t"/>
          <a:lstStyle/>
          <a:p>
            <a:pPr algn="l" indent="0" marL="0">
              <a:lnSpc>
                <a:spcPts val="2400"/>
              </a:lnSpc>
              <a:buNone/>
            </a:pPr>
            <a:r>
              <a:rPr lang="en-US" sz="1950" dirty="0">
                <a:solidFill>
                  <a:srgbClr val="8F8F8F"/>
                </a:solidFill>
                <a:latin typeface="Mona Sans Semi Bold" pitchFamily="34" charset="0"/>
                <a:ea typeface="Mona Sans Semi Bold" pitchFamily="34" charset="-122"/>
                <a:cs typeface="Mona Sans Semi Bold" pitchFamily="34" charset="-120"/>
              </a:rPr>
              <a:t>Mevcut Tristör Modüllerinin Yetersizliklerini Giderme</a:t>
            </a:r>
            <a:endParaRPr lang="en-US" sz="1950" dirty="0"/>
          </a:p>
        </p:txBody>
      </p:sp>
      <p:sp>
        <p:nvSpPr>
          <p:cNvPr id="6" name="Text 3"/>
          <p:cNvSpPr/>
          <p:nvPr/>
        </p:nvSpPr>
        <p:spPr>
          <a:xfrm>
            <a:off x="6925032" y="2657951"/>
            <a:ext cx="6911578" cy="635079"/>
          </a:xfrm>
          <a:prstGeom prst="rect">
            <a:avLst/>
          </a:prstGeom>
          <a:noFill/>
          <a:ln/>
        </p:spPr>
        <p:txBody>
          <a:bodyPr wrap="squar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Sanayi tesislerindeki kapasitif yüklerin anahtarlanmasında kullanılan mevcut tristörlü modüllerin eksikliklerini ortadan kaldırmak.</a:t>
            </a:r>
            <a:endParaRPr lang="en-US" sz="1550" dirty="0"/>
          </a:p>
        </p:txBody>
      </p:sp>
      <p:sp>
        <p:nvSpPr>
          <p:cNvPr id="7" name="Shape 4"/>
          <p:cNvSpPr/>
          <p:nvPr/>
        </p:nvSpPr>
        <p:spPr>
          <a:xfrm>
            <a:off x="6280190" y="3689866"/>
            <a:ext cx="446484" cy="446484"/>
          </a:xfrm>
          <a:prstGeom prst="roundRect">
            <a:avLst>
              <a:gd name="adj" fmla="val 18670"/>
            </a:avLst>
          </a:prstGeom>
          <a:solidFill>
            <a:srgbClr val="404040"/>
          </a:solidFill>
          <a:ln w="7620">
            <a:solidFill>
              <a:srgbClr val="595959"/>
            </a:solidFill>
            <a:prstDash val="solid"/>
          </a:ln>
        </p:spPr>
      </p:sp>
      <p:sp>
        <p:nvSpPr>
          <p:cNvPr id="8" name="Text 5"/>
          <p:cNvSpPr/>
          <p:nvPr/>
        </p:nvSpPr>
        <p:spPr>
          <a:xfrm>
            <a:off x="6925032" y="3758089"/>
            <a:ext cx="5339596" cy="310158"/>
          </a:xfrm>
          <a:prstGeom prst="rect">
            <a:avLst/>
          </a:prstGeom>
          <a:noFill/>
          <a:ln/>
        </p:spPr>
        <p:txBody>
          <a:bodyPr wrap="none" lIns="0" tIns="0" rIns="0" bIns="0" rtlCol="0" anchor="t"/>
          <a:lstStyle/>
          <a:p>
            <a:pPr algn="l" indent="0" marL="0">
              <a:lnSpc>
                <a:spcPts val="2400"/>
              </a:lnSpc>
              <a:buNone/>
            </a:pPr>
            <a:r>
              <a:rPr lang="en-US" sz="1950" dirty="0">
                <a:solidFill>
                  <a:srgbClr val="8F8F8F"/>
                </a:solidFill>
                <a:latin typeface="Mona Sans Semi Bold" pitchFamily="34" charset="0"/>
                <a:ea typeface="Mona Sans Semi Bold" pitchFamily="34" charset="-122"/>
                <a:cs typeface="Mona Sans Semi Bold" pitchFamily="34" charset="-120"/>
              </a:rPr>
              <a:t>Çağdaş İhtiyaçlara Cevap Veren Yerli Çözüm</a:t>
            </a:r>
            <a:endParaRPr lang="en-US" sz="1950" dirty="0"/>
          </a:p>
        </p:txBody>
      </p:sp>
      <p:sp>
        <p:nvSpPr>
          <p:cNvPr id="9" name="Text 6"/>
          <p:cNvSpPr/>
          <p:nvPr/>
        </p:nvSpPr>
        <p:spPr>
          <a:xfrm>
            <a:off x="6925032" y="4187309"/>
            <a:ext cx="6911578" cy="952619"/>
          </a:xfrm>
          <a:prstGeom prst="rect">
            <a:avLst/>
          </a:prstGeom>
          <a:noFill/>
          <a:ln/>
        </p:spPr>
        <p:txBody>
          <a:bodyPr wrap="squar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Gelişmiş koruma fonksiyonları(akım, gerilim, THD ve sıcaklık), uzaktan izleme, olay kaydı, modüler yapı ve IoT entegrasyonu gibi modern gereksinimleri karşılayan tamamen yerli üretim bir çözüm sunmak.</a:t>
            </a:r>
            <a:endParaRPr lang="en-US" sz="1550" dirty="0"/>
          </a:p>
        </p:txBody>
      </p:sp>
      <p:sp>
        <p:nvSpPr>
          <p:cNvPr id="10" name="Shape 7"/>
          <p:cNvSpPr/>
          <p:nvPr/>
        </p:nvSpPr>
        <p:spPr>
          <a:xfrm>
            <a:off x="6280190" y="5536763"/>
            <a:ext cx="446484" cy="446484"/>
          </a:xfrm>
          <a:prstGeom prst="roundRect">
            <a:avLst>
              <a:gd name="adj" fmla="val 18670"/>
            </a:avLst>
          </a:prstGeom>
          <a:solidFill>
            <a:srgbClr val="404040"/>
          </a:solidFill>
          <a:ln w="7620">
            <a:solidFill>
              <a:srgbClr val="595959"/>
            </a:solidFill>
            <a:prstDash val="solid"/>
          </a:ln>
        </p:spPr>
      </p:sp>
      <p:sp>
        <p:nvSpPr>
          <p:cNvPr id="11" name="Text 8"/>
          <p:cNvSpPr/>
          <p:nvPr/>
        </p:nvSpPr>
        <p:spPr>
          <a:xfrm>
            <a:off x="6925032" y="5604986"/>
            <a:ext cx="3710702" cy="310158"/>
          </a:xfrm>
          <a:prstGeom prst="rect">
            <a:avLst/>
          </a:prstGeom>
          <a:noFill/>
          <a:ln/>
        </p:spPr>
        <p:txBody>
          <a:bodyPr wrap="none" lIns="0" tIns="0" rIns="0" bIns="0" rtlCol="0" anchor="t"/>
          <a:lstStyle/>
          <a:p>
            <a:pPr algn="l" indent="0" marL="0">
              <a:lnSpc>
                <a:spcPts val="2400"/>
              </a:lnSpc>
              <a:buNone/>
            </a:pPr>
            <a:r>
              <a:rPr lang="en-US" sz="1950" dirty="0">
                <a:solidFill>
                  <a:srgbClr val="8F8F8F"/>
                </a:solidFill>
                <a:latin typeface="Mona Sans Semi Bold" pitchFamily="34" charset="0"/>
                <a:ea typeface="Mona Sans Semi Bold" pitchFamily="34" charset="-122"/>
                <a:cs typeface="Mona Sans Semi Bold" pitchFamily="34" charset="-120"/>
              </a:rPr>
              <a:t>Enerji Verimliliği ve Dijitalleşme</a:t>
            </a:r>
            <a:endParaRPr lang="en-US" sz="1950" dirty="0"/>
          </a:p>
        </p:txBody>
      </p:sp>
      <p:sp>
        <p:nvSpPr>
          <p:cNvPr id="12" name="Text 9"/>
          <p:cNvSpPr/>
          <p:nvPr/>
        </p:nvSpPr>
        <p:spPr>
          <a:xfrm>
            <a:off x="6925032" y="6034207"/>
            <a:ext cx="6911578" cy="952619"/>
          </a:xfrm>
          <a:prstGeom prst="rect">
            <a:avLst/>
          </a:prstGeom>
          <a:noFill/>
          <a:ln/>
        </p:spPr>
        <p:txBody>
          <a:bodyPr wrap="squar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Enerji verimliliğini artıracak, arıza oranlarını düşürecek ve kompanzasyon sistemlerinde dijitalleşmenin önünü açacak yeni nesil bir akıllı tristör modülü geliştirmek.</a:t>
            </a:r>
            <a:endParaRPr lang="en-US" sz="15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ext 0"/>
          <p:cNvSpPr/>
          <p:nvPr/>
        </p:nvSpPr>
        <p:spPr>
          <a:xfrm>
            <a:off x="793790" y="877610"/>
            <a:ext cx="9537263" cy="620078"/>
          </a:xfrm>
          <a:prstGeom prst="rect">
            <a:avLst/>
          </a:prstGeom>
          <a:noFill/>
          <a:ln/>
        </p:spPr>
        <p:txBody>
          <a:bodyPr wrap="none" lIns="0" tIns="0" rIns="0" bIns="0" rtlCol="0" anchor="t"/>
          <a:lstStyle/>
          <a:p>
            <a:pPr algn="l" indent="0" marL="0">
              <a:lnSpc>
                <a:spcPts val="4850"/>
              </a:lnSpc>
              <a:buNone/>
            </a:pPr>
            <a:r>
              <a:rPr lang="en-US" sz="3900" dirty="0">
                <a:solidFill>
                  <a:srgbClr val="DDDDDD"/>
                </a:solidFill>
                <a:latin typeface="Mona Sans Semi Bold" pitchFamily="34" charset="0"/>
                <a:ea typeface="Mona Sans Semi Bold" pitchFamily="34" charset="-122"/>
                <a:cs typeface="Mona Sans Semi Bold" pitchFamily="34" charset="-120"/>
              </a:rPr>
              <a:t>Proje ile Çözülmesi Amaçlanan Problem</a:t>
            </a:r>
            <a:endParaRPr lang="en-US" sz="3900" dirty="0"/>
          </a:p>
        </p:txBody>
      </p:sp>
      <p:sp>
        <p:nvSpPr>
          <p:cNvPr id="3" name="Text 1"/>
          <p:cNvSpPr/>
          <p:nvPr/>
        </p:nvSpPr>
        <p:spPr>
          <a:xfrm>
            <a:off x="793790" y="1993702"/>
            <a:ext cx="3632121" cy="310158"/>
          </a:xfrm>
          <a:prstGeom prst="rect">
            <a:avLst/>
          </a:prstGeom>
          <a:noFill/>
          <a:ln/>
        </p:spPr>
        <p:txBody>
          <a:bodyPr wrap="none" lIns="0" tIns="0" rIns="0" bIns="0" rtlCol="0" anchor="t"/>
          <a:lstStyle/>
          <a:p>
            <a:pPr algn="l" indent="0" marL="0">
              <a:lnSpc>
                <a:spcPts val="2400"/>
              </a:lnSpc>
              <a:buNone/>
            </a:pPr>
            <a:r>
              <a:rPr lang="en-US" sz="1950" dirty="0">
                <a:solidFill>
                  <a:srgbClr val="DDDDDD"/>
                </a:solidFill>
                <a:latin typeface="Mona Sans Semi Bold" pitchFamily="34" charset="0"/>
                <a:ea typeface="Mona Sans Semi Bold" pitchFamily="34" charset="-122"/>
                <a:cs typeface="Mona Sans Semi Bold" pitchFamily="34" charset="-120"/>
              </a:rPr>
              <a:t>Mevcut Sistemlerin Eksiklikleri</a:t>
            </a:r>
            <a:endParaRPr lang="en-US" sz="1950" dirty="0"/>
          </a:p>
        </p:txBody>
      </p:sp>
      <p:sp>
        <p:nvSpPr>
          <p:cNvPr id="4" name="Text 2"/>
          <p:cNvSpPr/>
          <p:nvPr/>
        </p:nvSpPr>
        <p:spPr>
          <a:xfrm>
            <a:off x="793790" y="2502218"/>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8F8F8F"/>
                </a:solidFill>
                <a:latin typeface="Funnel Sans" pitchFamily="34" charset="0"/>
                <a:ea typeface="Funnel Sans" pitchFamily="34" charset="-122"/>
                <a:cs typeface="Funnel Sans" pitchFamily="34" charset="-120"/>
              </a:rPr>
              <a:t>Ani akım ve gerilim darbelerine karşı yetersiz koruma</a:t>
            </a:r>
            <a:endParaRPr lang="en-US" sz="1550" dirty="0"/>
          </a:p>
        </p:txBody>
      </p:sp>
      <p:sp>
        <p:nvSpPr>
          <p:cNvPr id="5" name="Text 3"/>
          <p:cNvSpPr/>
          <p:nvPr/>
        </p:nvSpPr>
        <p:spPr>
          <a:xfrm>
            <a:off x="793790" y="2889171"/>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8F8F8F"/>
                </a:solidFill>
                <a:latin typeface="Funnel Sans" pitchFamily="34" charset="0"/>
                <a:ea typeface="Funnel Sans" pitchFamily="34" charset="-122"/>
                <a:cs typeface="Funnel Sans" pitchFamily="34" charset="-120"/>
              </a:rPr>
              <a:t>Sıcaklığın sadece genel sensörle izlenmesi</a:t>
            </a:r>
            <a:endParaRPr lang="en-US" sz="1550" dirty="0"/>
          </a:p>
        </p:txBody>
      </p:sp>
      <p:sp>
        <p:nvSpPr>
          <p:cNvPr id="6" name="Text 4"/>
          <p:cNvSpPr/>
          <p:nvPr/>
        </p:nvSpPr>
        <p:spPr>
          <a:xfrm>
            <a:off x="793790" y="3276124"/>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8F8F8F"/>
                </a:solidFill>
                <a:latin typeface="Funnel Sans" pitchFamily="34" charset="0"/>
                <a:ea typeface="Funnel Sans" pitchFamily="34" charset="-122"/>
                <a:cs typeface="Funnel Sans" pitchFamily="34" charset="-120"/>
              </a:rPr>
              <a:t>THD ölçüm ve kontrolünün olmaması</a:t>
            </a:r>
            <a:endParaRPr lang="en-US" sz="1550" dirty="0"/>
          </a:p>
        </p:txBody>
      </p:sp>
      <p:sp>
        <p:nvSpPr>
          <p:cNvPr id="7" name="Text 5"/>
          <p:cNvSpPr/>
          <p:nvPr/>
        </p:nvSpPr>
        <p:spPr>
          <a:xfrm>
            <a:off x="793790" y="3663077"/>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8F8F8F"/>
                </a:solidFill>
                <a:latin typeface="Funnel Sans" pitchFamily="34" charset="0"/>
                <a:ea typeface="Funnel Sans" pitchFamily="34" charset="-122"/>
                <a:cs typeface="Funnel Sans" pitchFamily="34" charset="-120"/>
              </a:rPr>
              <a:t>Kapasitör sığasının izlenmemesi</a:t>
            </a:r>
            <a:endParaRPr lang="en-US" sz="1550" dirty="0"/>
          </a:p>
        </p:txBody>
      </p:sp>
      <p:sp>
        <p:nvSpPr>
          <p:cNvPr id="8" name="Text 6"/>
          <p:cNvSpPr/>
          <p:nvPr/>
        </p:nvSpPr>
        <p:spPr>
          <a:xfrm>
            <a:off x="793790" y="4050030"/>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8F8F8F"/>
                </a:solidFill>
                <a:latin typeface="Funnel Sans" pitchFamily="34" charset="0"/>
                <a:ea typeface="Funnel Sans" pitchFamily="34" charset="-122"/>
                <a:cs typeface="Funnel Sans" pitchFamily="34" charset="-120"/>
              </a:rPr>
              <a:t>Arıza logu ve olay kaydının bulunmaması</a:t>
            </a:r>
            <a:endParaRPr lang="en-US" sz="1550" dirty="0"/>
          </a:p>
        </p:txBody>
      </p:sp>
      <p:sp>
        <p:nvSpPr>
          <p:cNvPr id="9" name="Text 7"/>
          <p:cNvSpPr/>
          <p:nvPr/>
        </p:nvSpPr>
        <p:spPr>
          <a:xfrm>
            <a:off x="793790" y="4436983"/>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8F8F8F"/>
                </a:solidFill>
                <a:latin typeface="Funnel Sans" pitchFamily="34" charset="0"/>
                <a:ea typeface="Funnel Sans" pitchFamily="34" charset="-122"/>
                <a:cs typeface="Funnel Sans" pitchFamily="34" charset="-120"/>
              </a:rPr>
              <a:t>SCADA, IoT ve Endüstri 4.0 entegrasyon eksikliği</a:t>
            </a:r>
            <a:endParaRPr lang="en-US" sz="1550" dirty="0"/>
          </a:p>
        </p:txBody>
      </p:sp>
      <p:sp>
        <p:nvSpPr>
          <p:cNvPr id="10" name="Text 8"/>
          <p:cNvSpPr/>
          <p:nvPr/>
        </p:nvSpPr>
        <p:spPr>
          <a:xfrm>
            <a:off x="793790" y="4823936"/>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8F8F8F"/>
                </a:solidFill>
                <a:latin typeface="Funnel Sans" pitchFamily="34" charset="0"/>
                <a:ea typeface="Funnel Sans" pitchFamily="34" charset="-122"/>
                <a:cs typeface="Funnel Sans" pitchFamily="34" charset="-120"/>
              </a:rPr>
              <a:t>Monoblok yapılar nedeniyle bakım zorluğu</a:t>
            </a:r>
            <a:endParaRPr lang="en-US" sz="1550" dirty="0"/>
          </a:p>
        </p:txBody>
      </p:sp>
      <p:sp>
        <p:nvSpPr>
          <p:cNvPr id="11" name="Text 9"/>
          <p:cNvSpPr/>
          <p:nvPr/>
        </p:nvSpPr>
        <p:spPr>
          <a:xfrm>
            <a:off x="793790" y="5210889"/>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8F8F8F"/>
                </a:solidFill>
                <a:latin typeface="Funnel Sans" pitchFamily="34" charset="0"/>
                <a:ea typeface="Funnel Sans" pitchFamily="34" charset="-122"/>
                <a:cs typeface="Funnel Sans" pitchFamily="34" charset="-120"/>
              </a:rPr>
              <a:t>Test edilebilirlik ve güncellenebilirlik eksikliği</a:t>
            </a:r>
            <a:endParaRPr lang="en-US" sz="1550" dirty="0"/>
          </a:p>
        </p:txBody>
      </p:sp>
      <p:pic>
        <p:nvPicPr>
          <p:cNvPr id="12" name="Image 0" descr="preencoded.png">    </p:cNvPr>
          <p:cNvPicPr>
            <a:picLocks noChangeAspect="1"/>
          </p:cNvPicPr>
          <p:nvPr/>
        </p:nvPicPr>
        <p:blipFill>
          <a:blip r:embed="rId1"/>
          <a:stretch>
            <a:fillRect/>
          </a:stretch>
        </p:blipFill>
        <p:spPr>
          <a:xfrm>
            <a:off x="7564874" y="2018586"/>
            <a:ext cx="6279356" cy="4296370"/>
          </a:xfrm>
          <a:prstGeom prst="rect">
            <a:avLst/>
          </a:prstGeom>
        </p:spPr>
      </p:pic>
      <p:sp>
        <p:nvSpPr>
          <p:cNvPr id="13" name="Text 10"/>
          <p:cNvSpPr/>
          <p:nvPr/>
        </p:nvSpPr>
        <p:spPr>
          <a:xfrm>
            <a:off x="7564874" y="6538198"/>
            <a:ext cx="6279356" cy="635079"/>
          </a:xfrm>
          <a:prstGeom prst="rect">
            <a:avLst/>
          </a:prstGeom>
          <a:noFill/>
          <a:ln/>
        </p:spPr>
        <p:txBody>
          <a:bodyPr wrap="squar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Bu eksiklikler, sistem duruşlarına, kompanzasyon başarısızlıklarına ve cihaz ömürlerinin kısalmasına neden olmaktadır.</a:t>
            </a:r>
            <a:endParaRPr lang="en-US" sz="155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8595360" y="0"/>
            <a:ext cx="6035040" cy="8229600"/>
          </a:xfrm>
          <a:prstGeom prst="rect">
            <a:avLst/>
          </a:prstGeom>
        </p:spPr>
      </p:pic>
      <p:sp>
        <p:nvSpPr>
          <p:cNvPr id="3" name="Text 0"/>
          <p:cNvSpPr/>
          <p:nvPr/>
        </p:nvSpPr>
        <p:spPr>
          <a:xfrm>
            <a:off x="793790" y="1386721"/>
            <a:ext cx="4961811" cy="620078"/>
          </a:xfrm>
          <a:prstGeom prst="rect">
            <a:avLst/>
          </a:prstGeom>
          <a:noFill/>
          <a:ln/>
        </p:spPr>
        <p:txBody>
          <a:bodyPr wrap="none" lIns="0" tIns="0" rIns="0" bIns="0" rtlCol="0" anchor="t"/>
          <a:lstStyle/>
          <a:p>
            <a:pPr algn="l" indent="0" marL="0">
              <a:lnSpc>
                <a:spcPts val="4850"/>
              </a:lnSpc>
              <a:buNone/>
            </a:pPr>
            <a:r>
              <a:rPr lang="en-US" sz="3900" dirty="0">
                <a:solidFill>
                  <a:srgbClr val="DDDDDD"/>
                </a:solidFill>
                <a:latin typeface="Mona Sans Semi Bold" pitchFamily="34" charset="0"/>
                <a:ea typeface="Mona Sans Semi Bold" pitchFamily="34" charset="-122"/>
                <a:cs typeface="Mona Sans Semi Bold" pitchFamily="34" charset="-120"/>
              </a:rPr>
              <a:t>Projenin Çıktısı</a:t>
            </a:r>
            <a:endParaRPr lang="en-US" sz="3900" dirty="0"/>
          </a:p>
        </p:txBody>
      </p:sp>
      <p:pic>
        <p:nvPicPr>
          <p:cNvPr id="4" name="Image 1" descr="preencoded.png">    </p:cNvPr>
          <p:cNvPicPr>
            <a:picLocks noChangeAspect="1"/>
          </p:cNvPicPr>
          <p:nvPr/>
        </p:nvPicPr>
        <p:blipFill>
          <a:blip r:embed="rId2"/>
          <a:stretch>
            <a:fillRect/>
          </a:stretch>
        </p:blipFill>
        <p:spPr>
          <a:xfrm>
            <a:off x="793790" y="2304455"/>
            <a:ext cx="496133" cy="496133"/>
          </a:xfrm>
          <a:prstGeom prst="rect">
            <a:avLst/>
          </a:prstGeom>
        </p:spPr>
      </p:pic>
      <p:sp>
        <p:nvSpPr>
          <p:cNvPr id="5" name="Text 1"/>
          <p:cNvSpPr/>
          <p:nvPr/>
        </p:nvSpPr>
        <p:spPr>
          <a:xfrm>
            <a:off x="1537930" y="2422208"/>
            <a:ext cx="2662595" cy="310158"/>
          </a:xfrm>
          <a:prstGeom prst="rect">
            <a:avLst/>
          </a:prstGeom>
          <a:noFill/>
          <a:ln/>
        </p:spPr>
        <p:txBody>
          <a:bodyPr wrap="none" lIns="0" tIns="0" rIns="0" bIns="0" rtlCol="0" anchor="t"/>
          <a:lstStyle/>
          <a:p>
            <a:pPr algn="l" indent="0" marL="0">
              <a:lnSpc>
                <a:spcPts val="2400"/>
              </a:lnSpc>
              <a:buNone/>
            </a:pPr>
            <a:r>
              <a:rPr lang="en-US" sz="1950" dirty="0">
                <a:solidFill>
                  <a:srgbClr val="8F8F8F"/>
                </a:solidFill>
                <a:latin typeface="Mona Sans Semi Bold" pitchFamily="34" charset="0"/>
                <a:ea typeface="Mona Sans Semi Bold" pitchFamily="34" charset="-122"/>
                <a:cs typeface="Mona Sans Semi Bold" pitchFamily="34" charset="-120"/>
              </a:rPr>
              <a:t>Çok Katmanlı Koruma</a:t>
            </a:r>
            <a:endParaRPr lang="en-US" sz="1950" dirty="0"/>
          </a:p>
        </p:txBody>
      </p:sp>
      <p:sp>
        <p:nvSpPr>
          <p:cNvPr id="6" name="Text 2"/>
          <p:cNvSpPr/>
          <p:nvPr/>
        </p:nvSpPr>
        <p:spPr>
          <a:xfrm>
            <a:off x="1537930" y="2851428"/>
            <a:ext cx="6812280" cy="635079"/>
          </a:xfrm>
          <a:prstGeom prst="rect">
            <a:avLst/>
          </a:prstGeom>
          <a:noFill/>
          <a:ln/>
        </p:spPr>
        <p:txBody>
          <a:bodyPr wrap="squar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Aşırı akım, RMS gerilim, dV/dt, THD oranı ve sıcaklık değişimleri sürekli izlenerek koruma tetiklemeleri yapılır.</a:t>
            </a:r>
            <a:endParaRPr lang="en-US" sz="1550" dirty="0"/>
          </a:p>
        </p:txBody>
      </p:sp>
      <p:pic>
        <p:nvPicPr>
          <p:cNvPr id="7" name="Image 2" descr="preencoded.png">    </p:cNvPr>
          <p:cNvPicPr>
            <a:picLocks noChangeAspect="1"/>
          </p:cNvPicPr>
          <p:nvPr/>
        </p:nvPicPr>
        <p:blipFill>
          <a:blip r:embed="rId3"/>
          <a:stretch>
            <a:fillRect/>
          </a:stretch>
        </p:blipFill>
        <p:spPr>
          <a:xfrm>
            <a:off x="793790" y="3982641"/>
            <a:ext cx="496133" cy="496133"/>
          </a:xfrm>
          <a:prstGeom prst="rect">
            <a:avLst/>
          </a:prstGeom>
        </p:spPr>
      </p:pic>
      <p:sp>
        <p:nvSpPr>
          <p:cNvPr id="8" name="Text 3"/>
          <p:cNvSpPr/>
          <p:nvPr/>
        </p:nvSpPr>
        <p:spPr>
          <a:xfrm>
            <a:off x="1537930" y="4100393"/>
            <a:ext cx="2877979" cy="310158"/>
          </a:xfrm>
          <a:prstGeom prst="rect">
            <a:avLst/>
          </a:prstGeom>
          <a:noFill/>
          <a:ln/>
        </p:spPr>
        <p:txBody>
          <a:bodyPr wrap="none" lIns="0" tIns="0" rIns="0" bIns="0" rtlCol="0" anchor="t"/>
          <a:lstStyle/>
          <a:p>
            <a:pPr algn="l" indent="0" marL="0">
              <a:lnSpc>
                <a:spcPts val="2400"/>
              </a:lnSpc>
              <a:buNone/>
            </a:pPr>
            <a:r>
              <a:rPr lang="en-US" sz="1950" dirty="0">
                <a:solidFill>
                  <a:srgbClr val="8F8F8F"/>
                </a:solidFill>
                <a:latin typeface="Mona Sans Semi Bold" pitchFamily="34" charset="0"/>
                <a:ea typeface="Mona Sans Semi Bold" pitchFamily="34" charset="-122"/>
                <a:cs typeface="Mona Sans Semi Bold" pitchFamily="34" charset="-120"/>
              </a:rPr>
              <a:t>Gelişmiş Sıcaklık İzleme</a:t>
            </a:r>
            <a:endParaRPr lang="en-US" sz="1950" dirty="0"/>
          </a:p>
        </p:txBody>
      </p:sp>
      <p:sp>
        <p:nvSpPr>
          <p:cNvPr id="9" name="Text 4"/>
          <p:cNvSpPr/>
          <p:nvPr/>
        </p:nvSpPr>
        <p:spPr>
          <a:xfrm>
            <a:off x="1537930" y="4529614"/>
            <a:ext cx="6812280" cy="635079"/>
          </a:xfrm>
          <a:prstGeom prst="rect">
            <a:avLst/>
          </a:prstGeom>
          <a:noFill/>
          <a:ln/>
        </p:spPr>
        <p:txBody>
          <a:bodyPr wrap="squar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Her tristör ayrı sıcaklık sensörü ile izlenerek lokal aşırı ısınmalar önceden tespit edilir.</a:t>
            </a:r>
            <a:endParaRPr lang="en-US" sz="1550" dirty="0"/>
          </a:p>
        </p:txBody>
      </p:sp>
      <p:pic>
        <p:nvPicPr>
          <p:cNvPr id="10" name="Image 3" descr="preencoded.png">    </p:cNvPr>
          <p:cNvPicPr>
            <a:picLocks noChangeAspect="1"/>
          </p:cNvPicPr>
          <p:nvPr/>
        </p:nvPicPr>
        <p:blipFill>
          <a:blip r:embed="rId4"/>
          <a:stretch>
            <a:fillRect/>
          </a:stretch>
        </p:blipFill>
        <p:spPr>
          <a:xfrm>
            <a:off x="793790" y="5660827"/>
            <a:ext cx="496133" cy="496133"/>
          </a:xfrm>
          <a:prstGeom prst="rect">
            <a:avLst/>
          </a:prstGeom>
        </p:spPr>
      </p:pic>
      <p:sp>
        <p:nvSpPr>
          <p:cNvPr id="11" name="Text 5"/>
          <p:cNvSpPr/>
          <p:nvPr/>
        </p:nvSpPr>
        <p:spPr>
          <a:xfrm>
            <a:off x="1537930" y="5778579"/>
            <a:ext cx="2584490" cy="310158"/>
          </a:xfrm>
          <a:prstGeom prst="rect">
            <a:avLst/>
          </a:prstGeom>
          <a:noFill/>
          <a:ln/>
        </p:spPr>
        <p:txBody>
          <a:bodyPr wrap="none" lIns="0" tIns="0" rIns="0" bIns="0" rtlCol="0" anchor="t"/>
          <a:lstStyle/>
          <a:p>
            <a:pPr algn="l" indent="0" marL="0">
              <a:lnSpc>
                <a:spcPts val="2400"/>
              </a:lnSpc>
              <a:buNone/>
            </a:pPr>
            <a:r>
              <a:rPr lang="en-US" sz="1950" dirty="0">
                <a:solidFill>
                  <a:srgbClr val="8F8F8F"/>
                </a:solidFill>
                <a:latin typeface="Mona Sans Semi Bold" pitchFamily="34" charset="0"/>
                <a:ea typeface="Mona Sans Semi Bold" pitchFamily="34" charset="-122"/>
                <a:cs typeface="Mona Sans Semi Bold" pitchFamily="34" charset="-120"/>
              </a:rPr>
              <a:t>IoT ve Uzaktan İzleme</a:t>
            </a:r>
            <a:endParaRPr lang="en-US" sz="1950" dirty="0"/>
          </a:p>
        </p:txBody>
      </p:sp>
      <p:sp>
        <p:nvSpPr>
          <p:cNvPr id="12" name="Text 6"/>
          <p:cNvSpPr/>
          <p:nvPr/>
        </p:nvSpPr>
        <p:spPr>
          <a:xfrm>
            <a:off x="1537930" y="6207800"/>
            <a:ext cx="6812280" cy="635079"/>
          </a:xfrm>
          <a:prstGeom prst="rect">
            <a:avLst/>
          </a:prstGeom>
          <a:noFill/>
          <a:ln/>
        </p:spPr>
        <p:txBody>
          <a:bodyPr wrap="squar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Mobil ve masaüstü arayüzlerle CANBus üzerinden parametreler izlenebilir, geçmiş veriler görüntülenebilir.</a:t>
            </a:r>
            <a:endParaRPr lang="en-US" sz="155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ext 0"/>
          <p:cNvSpPr/>
          <p:nvPr/>
        </p:nvSpPr>
        <p:spPr>
          <a:xfrm>
            <a:off x="793790" y="1600557"/>
            <a:ext cx="5811322" cy="620078"/>
          </a:xfrm>
          <a:prstGeom prst="rect">
            <a:avLst/>
          </a:prstGeom>
          <a:noFill/>
          <a:ln/>
        </p:spPr>
        <p:txBody>
          <a:bodyPr wrap="none" lIns="0" tIns="0" rIns="0" bIns="0" rtlCol="0" anchor="t"/>
          <a:lstStyle/>
          <a:p>
            <a:pPr algn="l" indent="0" marL="0">
              <a:lnSpc>
                <a:spcPts val="4850"/>
              </a:lnSpc>
              <a:buNone/>
            </a:pPr>
            <a:r>
              <a:rPr lang="en-US" sz="3900" dirty="0">
                <a:solidFill>
                  <a:srgbClr val="DDDDDD"/>
                </a:solidFill>
                <a:latin typeface="Mona Sans Semi Bold" pitchFamily="34" charset="0"/>
                <a:ea typeface="Mona Sans Semi Bold" pitchFamily="34" charset="-122"/>
                <a:cs typeface="Mona Sans Semi Bold" pitchFamily="34" charset="-120"/>
              </a:rPr>
              <a:t>Projenin Yenilikçi Yönleri</a:t>
            </a:r>
            <a:endParaRPr lang="en-US" sz="3900" dirty="0"/>
          </a:p>
        </p:txBody>
      </p:sp>
      <p:sp>
        <p:nvSpPr>
          <p:cNvPr id="3" name="Shape 1"/>
          <p:cNvSpPr/>
          <p:nvPr/>
        </p:nvSpPr>
        <p:spPr>
          <a:xfrm>
            <a:off x="793790" y="2617470"/>
            <a:ext cx="13042821" cy="4011573"/>
          </a:xfrm>
          <a:prstGeom prst="roundRect">
            <a:avLst>
              <a:gd name="adj" fmla="val 2078"/>
            </a:avLst>
          </a:prstGeom>
          <a:noFill/>
          <a:ln w="7620">
            <a:solidFill>
              <a:srgbClr val="FFFFFF">
                <a:alpha val="24000"/>
              </a:srgbClr>
            </a:solidFill>
            <a:prstDash val="solid"/>
          </a:ln>
        </p:spPr>
      </p:sp>
      <p:sp>
        <p:nvSpPr>
          <p:cNvPr id="4" name="Shape 2"/>
          <p:cNvSpPr/>
          <p:nvPr/>
        </p:nvSpPr>
        <p:spPr>
          <a:xfrm>
            <a:off x="801410" y="2625090"/>
            <a:ext cx="13026271" cy="570905"/>
          </a:xfrm>
          <a:prstGeom prst="rect">
            <a:avLst/>
          </a:prstGeom>
          <a:solidFill>
            <a:srgbClr val="FFFFFF">
              <a:alpha val="4000"/>
            </a:srgbClr>
          </a:solidFill>
          <a:ln/>
        </p:spPr>
      </p:sp>
      <p:sp>
        <p:nvSpPr>
          <p:cNvPr id="5" name="Text 3"/>
          <p:cNvSpPr/>
          <p:nvPr/>
        </p:nvSpPr>
        <p:spPr>
          <a:xfrm>
            <a:off x="1001197" y="2751773"/>
            <a:ext cx="3941088" cy="317540"/>
          </a:xfrm>
          <a:prstGeom prst="rect">
            <a:avLst/>
          </a:prstGeom>
          <a:noFill/>
          <a:ln/>
        </p:spPr>
        <p:txBody>
          <a:bodyPr wrap="none" lIns="0" tIns="0" rIns="0" bIns="0" rtlCol="0" anchor="t"/>
          <a:lstStyle/>
          <a:p>
            <a:pPr algn="l" indent="0" marL="0">
              <a:lnSpc>
                <a:spcPts val="2500"/>
              </a:lnSpc>
              <a:buNone/>
            </a:pPr>
            <a:r>
              <a:rPr lang="en-US" sz="1550" b="1" dirty="0">
                <a:solidFill>
                  <a:srgbClr val="8F8F8F"/>
                </a:solidFill>
                <a:latin typeface="Funnel Sans" pitchFamily="34" charset="0"/>
                <a:ea typeface="Funnel Sans" pitchFamily="34" charset="-122"/>
                <a:cs typeface="Funnel Sans" pitchFamily="34" charset="-120"/>
              </a:rPr>
              <a:t>Özellik</a:t>
            </a:r>
            <a:endParaRPr lang="en-US" sz="1550" dirty="0"/>
          </a:p>
        </p:txBody>
      </p:sp>
      <p:sp>
        <p:nvSpPr>
          <p:cNvPr id="6" name="Text 4"/>
          <p:cNvSpPr/>
          <p:nvPr/>
        </p:nvSpPr>
        <p:spPr>
          <a:xfrm>
            <a:off x="5346621" y="2751773"/>
            <a:ext cx="3937278" cy="317540"/>
          </a:xfrm>
          <a:prstGeom prst="rect">
            <a:avLst/>
          </a:prstGeom>
          <a:noFill/>
          <a:ln/>
        </p:spPr>
        <p:txBody>
          <a:bodyPr wrap="none" lIns="0" tIns="0" rIns="0" bIns="0" rtlCol="0" anchor="t"/>
          <a:lstStyle/>
          <a:p>
            <a:pPr algn="l" indent="0" marL="0">
              <a:lnSpc>
                <a:spcPts val="2500"/>
              </a:lnSpc>
              <a:buNone/>
            </a:pPr>
            <a:r>
              <a:rPr lang="en-US" sz="1550" b="1" dirty="0">
                <a:solidFill>
                  <a:srgbClr val="8F8F8F"/>
                </a:solidFill>
                <a:latin typeface="Funnel Sans" pitchFamily="34" charset="0"/>
                <a:ea typeface="Funnel Sans" pitchFamily="34" charset="-122"/>
                <a:cs typeface="Funnel Sans" pitchFamily="34" charset="-120"/>
              </a:rPr>
              <a:t>Mevcut Sistemler</a:t>
            </a:r>
            <a:endParaRPr lang="en-US" sz="1550" dirty="0"/>
          </a:p>
        </p:txBody>
      </p:sp>
      <p:sp>
        <p:nvSpPr>
          <p:cNvPr id="7" name="Text 5"/>
          <p:cNvSpPr/>
          <p:nvPr/>
        </p:nvSpPr>
        <p:spPr>
          <a:xfrm>
            <a:off x="9688235" y="2751773"/>
            <a:ext cx="3941088" cy="317540"/>
          </a:xfrm>
          <a:prstGeom prst="rect">
            <a:avLst/>
          </a:prstGeom>
          <a:noFill/>
          <a:ln/>
        </p:spPr>
        <p:txBody>
          <a:bodyPr wrap="none" lIns="0" tIns="0" rIns="0" bIns="0" rtlCol="0" anchor="t"/>
          <a:lstStyle/>
          <a:p>
            <a:pPr algn="l" indent="0" marL="0">
              <a:lnSpc>
                <a:spcPts val="2500"/>
              </a:lnSpc>
              <a:buNone/>
            </a:pPr>
            <a:r>
              <a:rPr lang="en-US" sz="1550" b="1" dirty="0">
                <a:solidFill>
                  <a:srgbClr val="8F8F8F"/>
                </a:solidFill>
                <a:latin typeface="Funnel Sans" pitchFamily="34" charset="0"/>
                <a:ea typeface="Funnel Sans" pitchFamily="34" charset="-122"/>
                <a:cs typeface="Funnel Sans" pitchFamily="34" charset="-120"/>
              </a:rPr>
              <a:t>Geliştirilecek Sistem</a:t>
            </a:r>
            <a:endParaRPr lang="en-US" sz="1550" dirty="0"/>
          </a:p>
        </p:txBody>
      </p:sp>
      <p:sp>
        <p:nvSpPr>
          <p:cNvPr id="8" name="Shape 6"/>
          <p:cNvSpPr/>
          <p:nvPr/>
        </p:nvSpPr>
        <p:spPr>
          <a:xfrm>
            <a:off x="801410" y="3195995"/>
            <a:ext cx="13026271" cy="570905"/>
          </a:xfrm>
          <a:prstGeom prst="rect">
            <a:avLst/>
          </a:prstGeom>
          <a:solidFill>
            <a:srgbClr val="000000">
              <a:alpha val="4000"/>
            </a:srgbClr>
          </a:solidFill>
          <a:ln/>
        </p:spPr>
      </p:sp>
      <p:sp>
        <p:nvSpPr>
          <p:cNvPr id="9" name="Text 7"/>
          <p:cNvSpPr/>
          <p:nvPr/>
        </p:nvSpPr>
        <p:spPr>
          <a:xfrm>
            <a:off x="1001197" y="3322677"/>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Aşırı akım/gerilim koruma</a:t>
            </a:r>
            <a:endParaRPr lang="en-US" sz="1550" dirty="0"/>
          </a:p>
        </p:txBody>
      </p:sp>
      <p:sp>
        <p:nvSpPr>
          <p:cNvPr id="10" name="Text 8"/>
          <p:cNvSpPr/>
          <p:nvPr/>
        </p:nvSpPr>
        <p:spPr>
          <a:xfrm>
            <a:off x="5346621" y="3322677"/>
            <a:ext cx="3937278"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Yok / sınırlı</a:t>
            </a:r>
            <a:endParaRPr lang="en-US" sz="1550" dirty="0"/>
          </a:p>
        </p:txBody>
      </p:sp>
      <p:sp>
        <p:nvSpPr>
          <p:cNvPr id="11" name="Text 9"/>
          <p:cNvSpPr/>
          <p:nvPr/>
        </p:nvSpPr>
        <p:spPr>
          <a:xfrm>
            <a:off x="9688235" y="3322677"/>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Gelişmiş, çok noktalı</a:t>
            </a:r>
            <a:endParaRPr lang="en-US" sz="1550" dirty="0"/>
          </a:p>
        </p:txBody>
      </p:sp>
      <p:sp>
        <p:nvSpPr>
          <p:cNvPr id="12" name="Shape 10"/>
          <p:cNvSpPr/>
          <p:nvPr/>
        </p:nvSpPr>
        <p:spPr>
          <a:xfrm>
            <a:off x="801410" y="3766899"/>
            <a:ext cx="13026271" cy="570905"/>
          </a:xfrm>
          <a:prstGeom prst="rect">
            <a:avLst/>
          </a:prstGeom>
          <a:solidFill>
            <a:srgbClr val="FFFFFF">
              <a:alpha val="4000"/>
            </a:srgbClr>
          </a:solidFill>
          <a:ln/>
        </p:spPr>
      </p:sp>
      <p:sp>
        <p:nvSpPr>
          <p:cNvPr id="13" name="Text 11"/>
          <p:cNvSpPr/>
          <p:nvPr/>
        </p:nvSpPr>
        <p:spPr>
          <a:xfrm>
            <a:off x="1001197" y="3893582"/>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THD ölçümü</a:t>
            </a:r>
            <a:endParaRPr lang="en-US" sz="1550" dirty="0"/>
          </a:p>
        </p:txBody>
      </p:sp>
      <p:sp>
        <p:nvSpPr>
          <p:cNvPr id="14" name="Text 12"/>
          <p:cNvSpPr/>
          <p:nvPr/>
        </p:nvSpPr>
        <p:spPr>
          <a:xfrm>
            <a:off x="5346621" y="3893582"/>
            <a:ext cx="3937278"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Yok</a:t>
            </a:r>
            <a:endParaRPr lang="en-US" sz="1550" dirty="0"/>
          </a:p>
        </p:txBody>
      </p:sp>
      <p:sp>
        <p:nvSpPr>
          <p:cNvPr id="15" name="Text 13"/>
          <p:cNvSpPr/>
          <p:nvPr/>
        </p:nvSpPr>
        <p:spPr>
          <a:xfrm>
            <a:off x="9688235" y="3893582"/>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Dahili ölçüm + analiz</a:t>
            </a:r>
            <a:endParaRPr lang="en-US" sz="1550" dirty="0"/>
          </a:p>
        </p:txBody>
      </p:sp>
      <p:sp>
        <p:nvSpPr>
          <p:cNvPr id="16" name="Shape 14"/>
          <p:cNvSpPr/>
          <p:nvPr/>
        </p:nvSpPr>
        <p:spPr>
          <a:xfrm>
            <a:off x="801410" y="4337804"/>
            <a:ext cx="13026271" cy="570905"/>
          </a:xfrm>
          <a:prstGeom prst="rect">
            <a:avLst/>
          </a:prstGeom>
          <a:solidFill>
            <a:srgbClr val="000000">
              <a:alpha val="4000"/>
            </a:srgbClr>
          </a:solidFill>
          <a:ln/>
        </p:spPr>
      </p:sp>
      <p:sp>
        <p:nvSpPr>
          <p:cNvPr id="17" name="Text 15"/>
          <p:cNvSpPr/>
          <p:nvPr/>
        </p:nvSpPr>
        <p:spPr>
          <a:xfrm>
            <a:off x="1001197" y="4464487"/>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Sıcaklık izleme</a:t>
            </a:r>
            <a:endParaRPr lang="en-US" sz="1550" dirty="0"/>
          </a:p>
        </p:txBody>
      </p:sp>
      <p:sp>
        <p:nvSpPr>
          <p:cNvPr id="18" name="Text 16"/>
          <p:cNvSpPr/>
          <p:nvPr/>
        </p:nvSpPr>
        <p:spPr>
          <a:xfrm>
            <a:off x="5346621" y="4464487"/>
            <a:ext cx="3937278"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Tek sensör</a:t>
            </a:r>
            <a:endParaRPr lang="en-US" sz="1550" dirty="0"/>
          </a:p>
        </p:txBody>
      </p:sp>
      <p:sp>
        <p:nvSpPr>
          <p:cNvPr id="19" name="Text 17"/>
          <p:cNvSpPr/>
          <p:nvPr/>
        </p:nvSpPr>
        <p:spPr>
          <a:xfrm>
            <a:off x="9688235" y="4464487"/>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Tristör başına sensör</a:t>
            </a:r>
            <a:endParaRPr lang="en-US" sz="1550" dirty="0"/>
          </a:p>
        </p:txBody>
      </p:sp>
      <p:sp>
        <p:nvSpPr>
          <p:cNvPr id="20" name="Shape 18"/>
          <p:cNvSpPr/>
          <p:nvPr/>
        </p:nvSpPr>
        <p:spPr>
          <a:xfrm>
            <a:off x="801410" y="4908709"/>
            <a:ext cx="13026271" cy="570905"/>
          </a:xfrm>
          <a:prstGeom prst="rect">
            <a:avLst/>
          </a:prstGeom>
          <a:solidFill>
            <a:srgbClr val="FFFFFF">
              <a:alpha val="4000"/>
            </a:srgbClr>
          </a:solidFill>
          <a:ln/>
        </p:spPr>
      </p:sp>
      <p:sp>
        <p:nvSpPr>
          <p:cNvPr id="21" name="Text 19"/>
          <p:cNvSpPr/>
          <p:nvPr/>
        </p:nvSpPr>
        <p:spPr>
          <a:xfrm>
            <a:off x="1001197" y="5035391"/>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Kapasite kaybı tespiti</a:t>
            </a:r>
            <a:endParaRPr lang="en-US" sz="1550" dirty="0"/>
          </a:p>
        </p:txBody>
      </p:sp>
      <p:sp>
        <p:nvSpPr>
          <p:cNvPr id="22" name="Text 20"/>
          <p:cNvSpPr/>
          <p:nvPr/>
        </p:nvSpPr>
        <p:spPr>
          <a:xfrm>
            <a:off x="5346621" y="5035391"/>
            <a:ext cx="3937278"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Yok</a:t>
            </a:r>
            <a:endParaRPr lang="en-US" sz="1550" dirty="0"/>
          </a:p>
        </p:txBody>
      </p:sp>
      <p:sp>
        <p:nvSpPr>
          <p:cNvPr id="23" name="Text 21"/>
          <p:cNvSpPr/>
          <p:nvPr/>
        </p:nvSpPr>
        <p:spPr>
          <a:xfrm>
            <a:off x="9688235" y="5035391"/>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Zaman-temelli izleme</a:t>
            </a:r>
            <a:endParaRPr lang="en-US" sz="1550" dirty="0"/>
          </a:p>
        </p:txBody>
      </p:sp>
      <p:sp>
        <p:nvSpPr>
          <p:cNvPr id="24" name="Shape 22"/>
          <p:cNvSpPr/>
          <p:nvPr/>
        </p:nvSpPr>
        <p:spPr>
          <a:xfrm>
            <a:off x="801410" y="5479613"/>
            <a:ext cx="13026271" cy="570905"/>
          </a:xfrm>
          <a:prstGeom prst="rect">
            <a:avLst/>
          </a:prstGeom>
          <a:solidFill>
            <a:srgbClr val="000000">
              <a:alpha val="4000"/>
            </a:srgbClr>
          </a:solidFill>
          <a:ln/>
        </p:spPr>
      </p:sp>
      <p:sp>
        <p:nvSpPr>
          <p:cNvPr id="25" name="Text 23"/>
          <p:cNvSpPr/>
          <p:nvPr/>
        </p:nvSpPr>
        <p:spPr>
          <a:xfrm>
            <a:off x="1001197" y="5606296"/>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Olay loglama</a:t>
            </a:r>
            <a:endParaRPr lang="en-US" sz="1550" dirty="0"/>
          </a:p>
        </p:txBody>
      </p:sp>
      <p:sp>
        <p:nvSpPr>
          <p:cNvPr id="26" name="Text 24"/>
          <p:cNvSpPr/>
          <p:nvPr/>
        </p:nvSpPr>
        <p:spPr>
          <a:xfrm>
            <a:off x="5346621" y="5606296"/>
            <a:ext cx="3937278"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Yok</a:t>
            </a:r>
            <a:endParaRPr lang="en-US" sz="1550" dirty="0"/>
          </a:p>
        </p:txBody>
      </p:sp>
      <p:sp>
        <p:nvSpPr>
          <p:cNvPr id="27" name="Text 25"/>
          <p:cNvSpPr/>
          <p:nvPr/>
        </p:nvSpPr>
        <p:spPr>
          <a:xfrm>
            <a:off x="9688235" y="5606296"/>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Hafızada saklama + aktarım</a:t>
            </a:r>
            <a:endParaRPr lang="en-US" sz="1550" dirty="0"/>
          </a:p>
        </p:txBody>
      </p:sp>
      <p:sp>
        <p:nvSpPr>
          <p:cNvPr id="28" name="Shape 26"/>
          <p:cNvSpPr/>
          <p:nvPr/>
        </p:nvSpPr>
        <p:spPr>
          <a:xfrm>
            <a:off x="801410" y="6050518"/>
            <a:ext cx="13026271" cy="570905"/>
          </a:xfrm>
          <a:prstGeom prst="rect">
            <a:avLst/>
          </a:prstGeom>
          <a:solidFill>
            <a:srgbClr val="FFFFFF">
              <a:alpha val="4000"/>
            </a:srgbClr>
          </a:solidFill>
          <a:ln/>
        </p:spPr>
      </p:sp>
      <p:sp>
        <p:nvSpPr>
          <p:cNvPr id="29" name="Text 27"/>
          <p:cNvSpPr/>
          <p:nvPr/>
        </p:nvSpPr>
        <p:spPr>
          <a:xfrm>
            <a:off x="1001197" y="6177201"/>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SCADA/Endüstri 4.0 uyumu</a:t>
            </a:r>
            <a:endParaRPr lang="en-US" sz="1550" dirty="0"/>
          </a:p>
        </p:txBody>
      </p:sp>
      <p:sp>
        <p:nvSpPr>
          <p:cNvPr id="30" name="Text 28"/>
          <p:cNvSpPr/>
          <p:nvPr/>
        </p:nvSpPr>
        <p:spPr>
          <a:xfrm>
            <a:off x="5346621" y="6177201"/>
            <a:ext cx="3937278"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Uyumlu değil</a:t>
            </a:r>
            <a:endParaRPr lang="en-US" sz="1550" dirty="0"/>
          </a:p>
        </p:txBody>
      </p:sp>
      <p:sp>
        <p:nvSpPr>
          <p:cNvPr id="31" name="Text 29"/>
          <p:cNvSpPr/>
          <p:nvPr/>
        </p:nvSpPr>
        <p:spPr>
          <a:xfrm>
            <a:off x="9688235" y="6177201"/>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Uyumlu yapı + veri akışı</a:t>
            </a:r>
            <a:endParaRPr lang="en-US" sz="15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8595360" y="0"/>
            <a:ext cx="6035040" cy="8229600"/>
          </a:xfrm>
          <a:prstGeom prst="rect">
            <a:avLst/>
          </a:prstGeom>
        </p:spPr>
      </p:pic>
      <p:sp>
        <p:nvSpPr>
          <p:cNvPr id="3" name="Text 0"/>
          <p:cNvSpPr/>
          <p:nvPr/>
        </p:nvSpPr>
        <p:spPr>
          <a:xfrm>
            <a:off x="793790" y="1156811"/>
            <a:ext cx="6810970" cy="620078"/>
          </a:xfrm>
          <a:prstGeom prst="rect">
            <a:avLst/>
          </a:prstGeom>
          <a:noFill/>
          <a:ln/>
        </p:spPr>
        <p:txBody>
          <a:bodyPr wrap="none" lIns="0" tIns="0" rIns="0" bIns="0" rtlCol="0" anchor="t"/>
          <a:lstStyle/>
          <a:p>
            <a:pPr algn="l" indent="0" marL="0">
              <a:lnSpc>
                <a:spcPts val="4850"/>
              </a:lnSpc>
              <a:buNone/>
            </a:pPr>
            <a:r>
              <a:rPr lang="en-US" sz="3900" dirty="0">
                <a:solidFill>
                  <a:srgbClr val="DDDDDD"/>
                </a:solidFill>
                <a:latin typeface="Mona Sans Semi Bold" pitchFamily="34" charset="0"/>
                <a:ea typeface="Mona Sans Semi Bold" pitchFamily="34" charset="-122"/>
                <a:cs typeface="Mona Sans Semi Bold" pitchFamily="34" charset="-120"/>
              </a:rPr>
              <a:t>Yapılacak Ar-Ge Çalışmaları</a:t>
            </a:r>
            <a:endParaRPr lang="en-US" sz="3900" dirty="0"/>
          </a:p>
        </p:txBody>
      </p:sp>
      <p:sp>
        <p:nvSpPr>
          <p:cNvPr id="4" name="Shape 1"/>
          <p:cNvSpPr/>
          <p:nvPr/>
        </p:nvSpPr>
        <p:spPr>
          <a:xfrm>
            <a:off x="793790" y="2074545"/>
            <a:ext cx="198358" cy="1461016"/>
          </a:xfrm>
          <a:prstGeom prst="roundRect">
            <a:avLst>
              <a:gd name="adj" fmla="val 42025"/>
            </a:avLst>
          </a:prstGeom>
          <a:solidFill>
            <a:srgbClr val="404040"/>
          </a:solidFill>
          <a:ln w="7620">
            <a:solidFill>
              <a:srgbClr val="595959"/>
            </a:solidFill>
            <a:prstDash val="solid"/>
          </a:ln>
        </p:spPr>
      </p:sp>
      <p:sp>
        <p:nvSpPr>
          <p:cNvPr id="5" name="Text 2"/>
          <p:cNvSpPr/>
          <p:nvPr/>
        </p:nvSpPr>
        <p:spPr>
          <a:xfrm>
            <a:off x="1190506" y="2272903"/>
            <a:ext cx="3726894" cy="310158"/>
          </a:xfrm>
          <a:prstGeom prst="rect">
            <a:avLst/>
          </a:prstGeom>
          <a:noFill/>
          <a:ln/>
        </p:spPr>
        <p:txBody>
          <a:bodyPr wrap="none" lIns="0" tIns="0" rIns="0" bIns="0" rtlCol="0" anchor="t"/>
          <a:lstStyle/>
          <a:p>
            <a:pPr algn="l" indent="0" marL="0">
              <a:lnSpc>
                <a:spcPts val="2400"/>
              </a:lnSpc>
              <a:buNone/>
            </a:pPr>
            <a:r>
              <a:rPr lang="en-US" sz="1950" dirty="0">
                <a:solidFill>
                  <a:srgbClr val="8F8F8F"/>
                </a:solidFill>
                <a:latin typeface="Mona Sans Semi Bold" pitchFamily="34" charset="0"/>
                <a:ea typeface="Mona Sans Semi Bold" pitchFamily="34" charset="-122"/>
                <a:cs typeface="Mona Sans Semi Bold" pitchFamily="34" charset="-120"/>
              </a:rPr>
              <a:t>Devre Tasarımı ve Prototipleme</a:t>
            </a:r>
            <a:endParaRPr lang="en-US" sz="1950" dirty="0"/>
          </a:p>
        </p:txBody>
      </p:sp>
      <p:sp>
        <p:nvSpPr>
          <p:cNvPr id="6" name="Text 3"/>
          <p:cNvSpPr/>
          <p:nvPr/>
        </p:nvSpPr>
        <p:spPr>
          <a:xfrm>
            <a:off x="1190506" y="2702123"/>
            <a:ext cx="7159704" cy="635079"/>
          </a:xfrm>
          <a:prstGeom prst="rect">
            <a:avLst/>
          </a:prstGeom>
          <a:noFill/>
          <a:ln/>
        </p:spPr>
        <p:txBody>
          <a:bodyPr wrap="squar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Modüler donanım mimarisi için tetikleme, güç izleme, haberleşme, koruma ve kontrol kartlarının tasarımı ve prototiplenmesi.</a:t>
            </a:r>
            <a:endParaRPr lang="en-US" sz="1550" dirty="0"/>
          </a:p>
        </p:txBody>
      </p:sp>
      <p:sp>
        <p:nvSpPr>
          <p:cNvPr id="7" name="Shape 4"/>
          <p:cNvSpPr/>
          <p:nvPr/>
        </p:nvSpPr>
        <p:spPr>
          <a:xfrm>
            <a:off x="1091446" y="3684389"/>
            <a:ext cx="198358" cy="1778556"/>
          </a:xfrm>
          <a:prstGeom prst="roundRect">
            <a:avLst>
              <a:gd name="adj" fmla="val 42025"/>
            </a:avLst>
          </a:prstGeom>
          <a:solidFill>
            <a:srgbClr val="404040"/>
          </a:solidFill>
          <a:ln w="7620">
            <a:solidFill>
              <a:srgbClr val="595959"/>
            </a:solidFill>
            <a:prstDash val="solid"/>
          </a:ln>
        </p:spPr>
      </p:sp>
      <p:sp>
        <p:nvSpPr>
          <p:cNvPr id="8" name="Text 5"/>
          <p:cNvSpPr/>
          <p:nvPr/>
        </p:nvSpPr>
        <p:spPr>
          <a:xfrm>
            <a:off x="1488162" y="3882747"/>
            <a:ext cx="3680936" cy="310158"/>
          </a:xfrm>
          <a:prstGeom prst="rect">
            <a:avLst/>
          </a:prstGeom>
          <a:noFill/>
          <a:ln/>
        </p:spPr>
        <p:txBody>
          <a:bodyPr wrap="none" lIns="0" tIns="0" rIns="0" bIns="0" rtlCol="0" anchor="t"/>
          <a:lstStyle/>
          <a:p>
            <a:pPr algn="l" indent="0" marL="0">
              <a:lnSpc>
                <a:spcPts val="2400"/>
              </a:lnSpc>
              <a:buNone/>
            </a:pPr>
            <a:r>
              <a:rPr lang="en-US" sz="1950" dirty="0">
                <a:solidFill>
                  <a:srgbClr val="8F8F8F"/>
                </a:solidFill>
                <a:latin typeface="Mona Sans Semi Bold" pitchFamily="34" charset="0"/>
                <a:ea typeface="Mona Sans Semi Bold" pitchFamily="34" charset="-122"/>
                <a:cs typeface="Mona Sans Semi Bold" pitchFamily="34" charset="-120"/>
              </a:rPr>
              <a:t>Firmware ve Yazılım Geliştirme</a:t>
            </a:r>
            <a:endParaRPr lang="en-US" sz="1950" dirty="0"/>
          </a:p>
        </p:txBody>
      </p:sp>
      <p:sp>
        <p:nvSpPr>
          <p:cNvPr id="9" name="Text 6"/>
          <p:cNvSpPr/>
          <p:nvPr/>
        </p:nvSpPr>
        <p:spPr>
          <a:xfrm>
            <a:off x="1488162" y="4311968"/>
            <a:ext cx="6862048" cy="952619"/>
          </a:xfrm>
          <a:prstGeom prst="rect">
            <a:avLst/>
          </a:prstGeom>
          <a:noFill/>
          <a:ln/>
        </p:spPr>
        <p:txBody>
          <a:bodyPr wrap="squar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Gerçek zamanlı görev zamanlayıcılarla (RTOS benzeri yapı) yazılmış firmware, haberleşme protokolü, cihaz adresleme, olay hafızası ve konfigürasyon yapılandırması.</a:t>
            </a:r>
            <a:endParaRPr lang="en-US" sz="1550" dirty="0"/>
          </a:p>
        </p:txBody>
      </p:sp>
      <p:sp>
        <p:nvSpPr>
          <p:cNvPr id="10" name="Shape 7"/>
          <p:cNvSpPr/>
          <p:nvPr/>
        </p:nvSpPr>
        <p:spPr>
          <a:xfrm>
            <a:off x="1389102" y="5611773"/>
            <a:ext cx="198358" cy="1461016"/>
          </a:xfrm>
          <a:prstGeom prst="roundRect">
            <a:avLst>
              <a:gd name="adj" fmla="val 42025"/>
            </a:avLst>
          </a:prstGeom>
          <a:solidFill>
            <a:srgbClr val="404040"/>
          </a:solidFill>
          <a:ln w="7620">
            <a:solidFill>
              <a:srgbClr val="595959"/>
            </a:solidFill>
            <a:prstDash val="solid"/>
          </a:ln>
        </p:spPr>
      </p:sp>
      <p:sp>
        <p:nvSpPr>
          <p:cNvPr id="11" name="Text 8"/>
          <p:cNvSpPr/>
          <p:nvPr/>
        </p:nvSpPr>
        <p:spPr>
          <a:xfrm>
            <a:off x="1785818" y="5810131"/>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8F8F8F"/>
                </a:solidFill>
                <a:latin typeface="Mona Sans Semi Bold" pitchFamily="34" charset="0"/>
                <a:ea typeface="Mona Sans Semi Bold" pitchFamily="34" charset="-122"/>
                <a:cs typeface="Mona Sans Semi Bold" pitchFamily="34" charset="-120"/>
              </a:rPr>
              <a:t>Test ve Validasyon</a:t>
            </a:r>
            <a:endParaRPr lang="en-US" sz="1950" dirty="0"/>
          </a:p>
        </p:txBody>
      </p:sp>
      <p:sp>
        <p:nvSpPr>
          <p:cNvPr id="12" name="Text 9"/>
          <p:cNvSpPr/>
          <p:nvPr/>
        </p:nvSpPr>
        <p:spPr>
          <a:xfrm>
            <a:off x="1785818" y="6239351"/>
            <a:ext cx="6564392" cy="635079"/>
          </a:xfrm>
          <a:prstGeom prst="rect">
            <a:avLst/>
          </a:prstGeom>
          <a:noFill/>
          <a:ln/>
        </p:spPr>
        <p:txBody>
          <a:bodyPr wrap="square" lIns="0" tIns="0" rIns="0" bIns="0" rtlCol="0" anchor="t"/>
          <a:lstStyle/>
          <a:p>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Laboratuvar ve saha testleri ile sistemin farklı yük koşullarında performans ve güvenilirlik testleri, THS-8 seviyesine ulaşma hedefi.</a:t>
            </a:r>
            <a:endParaRPr lang="en-US" sz="155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ext 0"/>
          <p:cNvSpPr/>
          <p:nvPr/>
        </p:nvSpPr>
        <p:spPr>
          <a:xfrm>
            <a:off x="793790" y="603528"/>
            <a:ext cx="13042821" cy="1240155"/>
          </a:xfrm>
          <a:prstGeom prst="rect">
            <a:avLst/>
          </a:prstGeom>
          <a:noFill/>
          <a:ln/>
        </p:spPr>
        <p:txBody>
          <a:bodyPr wrap="square" lIns="0" tIns="0" rIns="0" bIns="0" rtlCol="0" anchor="t"/>
          <a:lstStyle/>
          <a:p>
            <a:pPr algn="l" indent="0" marL="0">
              <a:lnSpc>
                <a:spcPts val="4850"/>
              </a:lnSpc>
              <a:buNone/>
            </a:pPr>
            <a:r>
              <a:rPr lang="en-US" sz="3900" dirty="0">
                <a:solidFill>
                  <a:srgbClr val="DDDDDD"/>
                </a:solidFill>
                <a:latin typeface="Mona Sans Semi Bold" pitchFamily="34" charset="0"/>
                <a:ea typeface="Mona Sans Semi Bold" pitchFamily="34" charset="-122"/>
                <a:cs typeface="Mona Sans Semi Bold" pitchFamily="34" charset="-120"/>
              </a:rPr>
              <a:t>Ar-Ge Çalışmalarında Kullanılacak Yöntemler, Çözüm Yaklaşımları</a:t>
            </a:r>
            <a:endParaRPr lang="en-US" sz="3900" dirty="0"/>
          </a:p>
        </p:txBody>
      </p:sp>
      <p:sp>
        <p:nvSpPr>
          <p:cNvPr id="3" name="Text 1"/>
          <p:cNvSpPr/>
          <p:nvPr/>
        </p:nvSpPr>
        <p:spPr>
          <a:xfrm>
            <a:off x="793790" y="2339697"/>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DDDDDD"/>
                </a:solidFill>
                <a:latin typeface="Mona Sans Semi Bold" pitchFamily="34" charset="0"/>
                <a:ea typeface="Mona Sans Semi Bold" pitchFamily="34" charset="-122"/>
                <a:cs typeface="Mona Sans Semi Bold" pitchFamily="34" charset="-120"/>
              </a:rPr>
              <a:t>Teknik Blok Yapı</a:t>
            </a:r>
            <a:endParaRPr lang="en-US" sz="1950" dirty="0"/>
          </a:p>
        </p:txBody>
      </p:sp>
      <p:sp>
        <p:nvSpPr>
          <p:cNvPr id="4" name="Text 2"/>
          <p:cNvSpPr/>
          <p:nvPr/>
        </p:nvSpPr>
        <p:spPr>
          <a:xfrm>
            <a:off x="793790" y="2848213"/>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b="1" dirty="0">
                <a:solidFill>
                  <a:srgbClr val="8F8F8F"/>
                </a:solidFill>
                <a:latin typeface="Funnel Sans" pitchFamily="34" charset="0"/>
                <a:ea typeface="Funnel Sans" pitchFamily="34" charset="-122"/>
                <a:cs typeface="Funnel Sans" pitchFamily="34" charset="-120"/>
              </a:rPr>
              <a:t>Giriş birimi:</a:t>
            </a:r>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 Röle tetikleme kontrolü, sinyal izolasyonu</a:t>
            </a:r>
            <a:endParaRPr lang="en-US" sz="1550" dirty="0"/>
          </a:p>
        </p:txBody>
      </p:sp>
      <p:sp>
        <p:nvSpPr>
          <p:cNvPr id="5" name="Text 3"/>
          <p:cNvSpPr/>
          <p:nvPr/>
        </p:nvSpPr>
        <p:spPr>
          <a:xfrm>
            <a:off x="793790" y="3235166"/>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b="1" dirty="0">
                <a:solidFill>
                  <a:srgbClr val="8F8F8F"/>
                </a:solidFill>
                <a:latin typeface="Funnel Sans" pitchFamily="34" charset="0"/>
                <a:ea typeface="Funnel Sans" pitchFamily="34" charset="-122"/>
                <a:cs typeface="Funnel Sans" pitchFamily="34" charset="-120"/>
              </a:rPr>
              <a:t>Tetikleme birimi:</a:t>
            </a:r>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 Optokuplör + gate driver + tristör sürücü devresi</a:t>
            </a:r>
            <a:endParaRPr lang="en-US" sz="1550" dirty="0"/>
          </a:p>
        </p:txBody>
      </p:sp>
      <p:sp>
        <p:nvSpPr>
          <p:cNvPr id="6" name="Text 4"/>
          <p:cNvSpPr/>
          <p:nvPr/>
        </p:nvSpPr>
        <p:spPr>
          <a:xfrm>
            <a:off x="793790" y="3622119"/>
            <a:ext cx="6279356" cy="635079"/>
          </a:xfrm>
          <a:prstGeom prst="rect">
            <a:avLst/>
          </a:prstGeom>
          <a:noFill/>
          <a:ln/>
        </p:spPr>
        <p:txBody>
          <a:bodyPr wrap="square" lIns="0" tIns="0" rIns="0" bIns="0" rtlCol="0" anchor="t"/>
          <a:lstStyle/>
          <a:p>
            <a:pPr algn="l" marL="342900" indent="-342900">
              <a:lnSpc>
                <a:spcPts val="2500"/>
              </a:lnSpc>
              <a:buSzPct val="100000"/>
              <a:buChar char="•"/>
            </a:pPr>
            <a:r>
              <a:rPr lang="en-US" sz="1550" b="1" dirty="0">
                <a:solidFill>
                  <a:srgbClr val="8F8F8F"/>
                </a:solidFill>
                <a:latin typeface="Funnel Sans" pitchFamily="34" charset="0"/>
                <a:ea typeface="Funnel Sans" pitchFamily="34" charset="-122"/>
                <a:cs typeface="Funnel Sans" pitchFamily="34" charset="-120"/>
              </a:rPr>
              <a:t>Koruma birimi:</a:t>
            </a:r>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 Hall effect akım sensörü, gerilim bölücü, sıcaklık sensörü girişleri</a:t>
            </a:r>
            <a:endParaRPr lang="en-US" sz="1550" dirty="0"/>
          </a:p>
        </p:txBody>
      </p:sp>
      <p:sp>
        <p:nvSpPr>
          <p:cNvPr id="7" name="Text 5"/>
          <p:cNvSpPr/>
          <p:nvPr/>
        </p:nvSpPr>
        <p:spPr>
          <a:xfrm>
            <a:off x="793790" y="4326612"/>
            <a:ext cx="6279356" cy="635079"/>
          </a:xfrm>
          <a:prstGeom prst="rect">
            <a:avLst/>
          </a:prstGeom>
          <a:noFill/>
          <a:ln/>
        </p:spPr>
        <p:txBody>
          <a:bodyPr wrap="square" lIns="0" tIns="0" rIns="0" bIns="0" rtlCol="0" anchor="t"/>
          <a:lstStyle/>
          <a:p>
            <a:pPr algn="l" marL="342900" indent="-342900">
              <a:lnSpc>
                <a:spcPts val="2500"/>
              </a:lnSpc>
              <a:buSzPct val="100000"/>
              <a:buChar char="•"/>
            </a:pPr>
            <a:r>
              <a:rPr lang="en-US" sz="1550" b="1" dirty="0">
                <a:solidFill>
                  <a:srgbClr val="8F8F8F"/>
                </a:solidFill>
                <a:latin typeface="Funnel Sans" pitchFamily="34" charset="0"/>
                <a:ea typeface="Funnel Sans" pitchFamily="34" charset="-122"/>
                <a:cs typeface="Funnel Sans" pitchFamily="34" charset="-120"/>
              </a:rPr>
              <a:t>İzleme birimi:</a:t>
            </a:r>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 Puya mikrodenetleyici, ADC okuma, parametre işleme</a:t>
            </a:r>
            <a:endParaRPr lang="en-US" sz="1550" dirty="0"/>
          </a:p>
        </p:txBody>
      </p:sp>
      <p:sp>
        <p:nvSpPr>
          <p:cNvPr id="8" name="Text 6"/>
          <p:cNvSpPr/>
          <p:nvPr/>
        </p:nvSpPr>
        <p:spPr>
          <a:xfrm>
            <a:off x="793790" y="5031105"/>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b="1" dirty="0">
                <a:solidFill>
                  <a:srgbClr val="8F8F8F"/>
                </a:solidFill>
                <a:latin typeface="Funnel Sans" pitchFamily="34" charset="0"/>
                <a:ea typeface="Funnel Sans" pitchFamily="34" charset="-122"/>
                <a:cs typeface="Funnel Sans" pitchFamily="34" charset="-120"/>
              </a:rPr>
              <a:t>Haberleşme birimi:</a:t>
            </a:r>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 CAN transceiver, MQTT over TCP/IP (IoT)</a:t>
            </a:r>
            <a:endParaRPr lang="en-US" sz="1550" dirty="0"/>
          </a:p>
        </p:txBody>
      </p:sp>
      <p:sp>
        <p:nvSpPr>
          <p:cNvPr id="9" name="Text 7"/>
          <p:cNvSpPr/>
          <p:nvPr/>
        </p:nvSpPr>
        <p:spPr>
          <a:xfrm>
            <a:off x="793790" y="5418058"/>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b="1" dirty="0">
                <a:solidFill>
                  <a:srgbClr val="8F8F8F"/>
                </a:solidFill>
                <a:latin typeface="Funnel Sans" pitchFamily="34" charset="0"/>
                <a:ea typeface="Funnel Sans" pitchFamily="34" charset="-122"/>
                <a:cs typeface="Funnel Sans" pitchFamily="34" charset="-120"/>
              </a:rPr>
              <a:t>Ekran birimi:</a:t>
            </a:r>
            <a:pPr algn="l" indent="0" marL="0">
              <a:lnSpc>
                <a:spcPts val="2500"/>
              </a:lnSpc>
              <a:buNone/>
            </a:pPr>
            <a:r>
              <a:rPr lang="en-US" sz="1550" dirty="0">
                <a:solidFill>
                  <a:srgbClr val="8F8F8F"/>
                </a:solidFill>
                <a:latin typeface="Funnel Sans" pitchFamily="34" charset="0"/>
                <a:ea typeface="Funnel Sans" pitchFamily="34" charset="-122"/>
                <a:cs typeface="Funnel Sans" pitchFamily="34" charset="-120"/>
              </a:rPr>
              <a:t> OLED kontrolcüsü (I2C), kullanıcı butonları</a:t>
            </a:r>
            <a:endParaRPr lang="en-US" sz="1550" dirty="0"/>
          </a:p>
        </p:txBody>
      </p:sp>
      <p:pic>
        <p:nvPicPr>
          <p:cNvPr id="10" name="Image 0" descr="preencoded.png">    </p:cNvPr>
          <p:cNvPicPr>
            <a:picLocks noChangeAspect="1"/>
          </p:cNvPicPr>
          <p:nvPr/>
        </p:nvPicPr>
        <p:blipFill>
          <a:blip r:embed="rId1"/>
          <a:stretch>
            <a:fillRect/>
          </a:stretch>
        </p:blipFill>
        <p:spPr>
          <a:xfrm>
            <a:off x="7564874" y="2364581"/>
            <a:ext cx="5038249" cy="5038249"/>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21</Slides>
  <Notes>21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21</vt:i4>
      </vt:variant>
    </vt:vector>
  </HeadingPairs>
  <TitlesOfParts>
    <vt:vector size="24"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lastModifiedBy/>
  <cp:revision>1</cp:revision>
  <dcterms:created xsi:type="dcterms:W3CDTF">2025-06-30T13:26:55Z</dcterms:created>
  <dcterms:modified xsi:type="dcterms:W3CDTF">2025-06-30T13:26:55Z</dcterms:modified>
</cp:coreProperties>
</file>